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7" r:id="rId3"/>
    <p:sldId id="268" r:id="rId4"/>
    <p:sldId id="269" r:id="rId5"/>
    <p:sldId id="280" r:id="rId6"/>
    <p:sldId id="274" r:id="rId7"/>
    <p:sldId id="281" r:id="rId8"/>
    <p:sldId id="282" r:id="rId9"/>
    <p:sldId id="28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5939"/>
    <a:srgbClr val="3BA2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77" d="100"/>
          <a:sy n="77" d="100"/>
        </p:scale>
        <p:origin x="68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D4871-D915-4BBC-B98F-BE0D7BCA22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11F592-148A-4404-8137-0AF868F5CB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64E381-E8D7-4DD9-B6E9-0BC94696B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37B64-6118-496D-BA23-A50F3D9354B6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DC1A2D-BD4B-41AB-B6A6-CE870A2E4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7058E-3534-4757-9CCD-D02A405CE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84BEA-DADC-496C-8626-DFD600767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079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5ECDF-75C1-4C37-AE28-461A09117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F000DB-71E1-4734-9CC9-7ACEB2199F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3DB979-215F-4128-B56A-A80E19B11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37B64-6118-496D-BA23-A50F3D9354B6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53ECC1-ABD3-4D69-B1B0-76B232C67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0A6161-F94F-44A0-8CBF-BEEF8CD59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84BEA-DADC-496C-8626-DFD600767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575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B62D12-00ED-4BF0-8346-595AAECABD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B63401-08D2-425A-AF38-C53E581F59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266684-952D-4F67-B857-20518384B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37B64-6118-496D-BA23-A50F3D9354B6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5540EE-EA41-4417-B28A-A341AC750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87889F-4DC9-481F-8BB4-2A2F9011F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84BEA-DADC-496C-8626-DFD600767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181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6BE96-E670-422C-898E-3071468C7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55FAD3-9076-44C9-A807-6BE61DDBFE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B3EB5F-F90B-475D-824B-FFCFD5FD3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37B64-6118-496D-BA23-A50F3D9354B6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524BD2-8E9A-4210-BEA3-70E61E6FC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2BBFF6-855F-47A6-9ECE-13E691A33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84BEA-DADC-496C-8626-DFD600767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035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094FD-D848-44D7-A635-708F6DC07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D36E3-C9AB-4796-8053-9CD8BFA409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6713D4-5C25-4EF1-B9F3-89C75F8AB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37B64-6118-496D-BA23-A50F3D9354B6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53BF50-A9AC-4459-9668-BB3DC163D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889B5C-93B8-4CEB-BCDE-614AAC211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84BEA-DADC-496C-8626-DFD600767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373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B1409-886B-4BB6-9464-423E1AA35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6EDD7-1C94-492B-ACA3-B27EDE0AE7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D92BBB-D6A4-41F3-B898-D8643C56B9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F9405D-524F-4E15-B115-F783011F4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37B64-6118-496D-BA23-A50F3D9354B6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62F906-33F5-4FA8-A683-58621030C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6A230B-27D9-448C-A390-A41F331FD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84BEA-DADC-496C-8626-DFD600767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411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DD2AB-F31D-4686-B6AB-B701789BD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D0B3DA-AF71-4FAF-8ADF-AD52BF200F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681CA9-0F5A-46F8-8BA9-B6ECCDE65C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10EC50-8E39-4A53-AC08-AC5068DABF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9211D7-18BE-4896-856E-5265712FA5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80841-9BD8-4795-879C-8E0F5405C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37B64-6118-496D-BA23-A50F3D9354B6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969536-7353-43A7-9F35-789E20557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FBA930-C1F5-47BE-A223-B4266E1F1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84BEA-DADC-496C-8626-DFD600767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158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FA828-F5BF-44BD-B184-7167B12DE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C80090-3170-4645-9349-7EDA75393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37B64-6118-496D-BA23-A50F3D9354B6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E3DB18-ED7F-43E6-AF08-0C3C2F314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9B7B4C-F579-4E3C-92E1-410AC3279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84BEA-DADC-496C-8626-DFD600767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647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F6D367-F574-495B-94CC-D494A59B5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37B64-6118-496D-BA23-A50F3D9354B6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976875-0EE1-4233-A1E1-03F047D12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BC57C4-755A-4536-9D7A-8C2F3ACC7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84BEA-DADC-496C-8626-DFD600767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421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73C15-DD49-45D1-BD0C-9695A4654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C872EC-FAF0-44AE-8045-1DB5D6F2AD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5E0002-35B6-42F3-B4A0-F26C9ADEF5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FA4ED2-639B-4669-850F-79C66BAF4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37B64-6118-496D-BA23-A50F3D9354B6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261214-3769-4B98-B061-5C1B244F0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FC1E94-2CB7-4D4A-8401-5DFAD0A39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84BEA-DADC-496C-8626-DFD600767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613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649BF-29BF-4AB4-86E9-9CFC856B8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A2627A-3C18-470F-9F7E-1A464CC609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6A7D1B-AC40-455F-9DA9-E61ED420D4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B253F9-F24E-446E-B17D-7C213565B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37B64-6118-496D-BA23-A50F3D9354B6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2994AA-8D00-4BAA-A5F7-CC3EF43FB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668875-76BE-4256-8346-DC5A0E9C8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84BEA-DADC-496C-8626-DFD600767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13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E9BEE3-E529-45FD-A374-642D5A09B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F40B9C-0623-43F0-8B43-270C6F5999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16AC9F-2CC3-4BA3-930F-22D0204728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37B64-6118-496D-BA23-A50F3D9354B6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BF956B-F1F6-49F3-9737-F83E01489B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216F0E-E0F0-42C7-85DE-FAB91D8996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84BEA-DADC-496C-8626-DFD600767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320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ouple of people standing in a field of tall grass&#10;&#10;Description automatically generated with low confidence">
            <a:extLst>
              <a:ext uri="{FF2B5EF4-FFF2-40B4-BE49-F238E27FC236}">
                <a16:creationId xmlns:a16="http://schemas.microsoft.com/office/drawing/2014/main" id="{E8E19DA3-7187-41AA-848C-49357C23F3B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62" y="-529387"/>
            <a:ext cx="12198861" cy="6325338"/>
          </a:xfrm>
          <a:prstGeom prst="rect">
            <a:avLst/>
          </a:prstGeom>
        </p:spPr>
      </p:pic>
      <p:pic>
        <p:nvPicPr>
          <p:cNvPr id="5" name="Picture 4" descr="Histogram&#10;&#10;Description automatically generated">
            <a:extLst>
              <a:ext uri="{FF2B5EF4-FFF2-40B4-BE49-F238E27FC236}">
                <a16:creationId xmlns:a16="http://schemas.microsoft.com/office/drawing/2014/main" id="{9145732C-8C9A-4532-B9CE-FCB5E0B985F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98" y="6095998"/>
            <a:ext cx="762001" cy="76200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3A125BB-DE29-454D-BAE0-8B976D0ECA08}"/>
              </a:ext>
            </a:extLst>
          </p:cNvPr>
          <p:cNvSpPr/>
          <p:nvPr/>
        </p:nvSpPr>
        <p:spPr>
          <a:xfrm>
            <a:off x="0" y="0"/>
            <a:ext cx="12192000" cy="5326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215939"/>
                </a:solidFill>
                <a:latin typeface="Georgia Pro Semibold" panose="020B0604020202020204" pitchFamily="18" charset="0"/>
                <a:cs typeface="Aharoni" panose="020B0604020202020204" pitchFamily="2" charset="-79"/>
              </a:rPr>
              <a:t>Appalachian Children Coalition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4DC006-91BB-4448-9D45-E573FF37C588}"/>
              </a:ext>
            </a:extLst>
          </p:cNvPr>
          <p:cNvSpPr txBox="1"/>
          <p:nvPr/>
        </p:nvSpPr>
        <p:spPr>
          <a:xfrm>
            <a:off x="8147221" y="128453"/>
            <a:ext cx="404477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/>
              <a:t>www.appalachianchildrencoalition.org</a:t>
            </a:r>
          </a:p>
          <a:p>
            <a:pPr algn="r"/>
            <a:r>
              <a:rPr lang="en-US" sz="1050" i="1" dirty="0"/>
              <a:t>Where you live should not determine how you are treated.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B1F95C8-AAE6-4A45-9F64-CFA0BF7B8907}"/>
              </a:ext>
            </a:extLst>
          </p:cNvPr>
          <p:cNvSpPr/>
          <p:nvPr/>
        </p:nvSpPr>
        <p:spPr>
          <a:xfrm>
            <a:off x="1" y="1254275"/>
            <a:ext cx="121988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215939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Appalachian Children Coalition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61A86D-AA35-4732-846F-CB285E4286CE}"/>
              </a:ext>
            </a:extLst>
          </p:cNvPr>
          <p:cNvSpPr txBox="1"/>
          <p:nvPr/>
        </p:nvSpPr>
        <p:spPr>
          <a:xfrm>
            <a:off x="2409981" y="2728912"/>
            <a:ext cx="737889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Randy Leite, Ph.D.		Tom Davis, Ph.D.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Executive Director		Board President</a:t>
            </a:r>
          </a:p>
          <a:p>
            <a:pPr algn="ctr"/>
            <a:endParaRPr lang="en-US" sz="2800" b="1" dirty="0">
              <a:solidFill>
                <a:schemeClr val="bg1"/>
              </a:solidFill>
            </a:endParaRP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leite@appalachianchildrencoalition.org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(740) 856-6031</a:t>
            </a:r>
          </a:p>
        </p:txBody>
      </p:sp>
    </p:spTree>
    <p:extLst>
      <p:ext uri="{BB962C8B-B14F-4D97-AF65-F5344CB8AC3E}">
        <p14:creationId xmlns:p14="http://schemas.microsoft.com/office/powerpoint/2010/main" val="3786408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istogram&#10;&#10;Description automatically generated">
            <a:extLst>
              <a:ext uri="{FF2B5EF4-FFF2-40B4-BE49-F238E27FC236}">
                <a16:creationId xmlns:a16="http://schemas.microsoft.com/office/drawing/2014/main" id="{9145732C-8C9A-4532-B9CE-FCB5E0B985F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98" y="6095998"/>
            <a:ext cx="762001" cy="76200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3A125BB-DE29-454D-BAE0-8B976D0ECA08}"/>
              </a:ext>
            </a:extLst>
          </p:cNvPr>
          <p:cNvSpPr/>
          <p:nvPr/>
        </p:nvSpPr>
        <p:spPr>
          <a:xfrm>
            <a:off x="0" y="6095998"/>
            <a:ext cx="11429998" cy="750711"/>
          </a:xfrm>
          <a:prstGeom prst="rect">
            <a:avLst/>
          </a:prstGeom>
          <a:solidFill>
            <a:srgbClr val="3BA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bg1"/>
                </a:solidFill>
                <a:latin typeface="Georgia Pro Semibold" panose="02040702050405020303" pitchFamily="18" charset="0"/>
              </a:rPr>
              <a:t>Appalachian Children Coalition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4DC006-91BB-4448-9D45-E573FF37C588}"/>
              </a:ext>
            </a:extLst>
          </p:cNvPr>
          <p:cNvSpPr txBox="1"/>
          <p:nvPr/>
        </p:nvSpPr>
        <p:spPr>
          <a:xfrm>
            <a:off x="7298133" y="6229107"/>
            <a:ext cx="404477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>
                <a:solidFill>
                  <a:schemeClr val="bg1"/>
                </a:solidFill>
              </a:rPr>
              <a:t>www.appalachianchildrencoalition.org</a:t>
            </a:r>
          </a:p>
          <a:p>
            <a:pPr algn="r"/>
            <a:r>
              <a:rPr lang="en-US" sz="1050" i="1" dirty="0">
                <a:solidFill>
                  <a:schemeClr val="bg1"/>
                </a:solidFill>
              </a:rPr>
              <a:t>Where you live should not determine how you are treated</a:t>
            </a:r>
            <a:r>
              <a:rPr lang="en-US" sz="1050" i="1" dirty="0"/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8E19DA3-7187-41AA-848C-49357C23F3B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718457"/>
            <a:ext cx="12191999" cy="537754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55B07F7-3A63-4208-87B1-0DCE5149C954}"/>
              </a:ext>
            </a:extLst>
          </p:cNvPr>
          <p:cNvSpPr txBox="1"/>
          <p:nvPr/>
        </p:nvSpPr>
        <p:spPr>
          <a:xfrm>
            <a:off x="0" y="-32254"/>
            <a:ext cx="78812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solidFill>
                  <a:srgbClr val="215939"/>
                </a:solidFill>
                <a:latin typeface="Georgia Pro Semibold" panose="02040702050405020303" pitchFamily="18" charset="0"/>
              </a:rPr>
              <a:t>Our Mission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948E27-2E53-4D0B-BB45-AFA67E61872B}"/>
              </a:ext>
            </a:extLst>
          </p:cNvPr>
          <p:cNvSpPr txBox="1"/>
          <p:nvPr/>
        </p:nvSpPr>
        <p:spPr>
          <a:xfrm>
            <a:off x="1055913" y="1494541"/>
            <a:ext cx="1008017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1" dirty="0">
                <a:solidFill>
                  <a:srgbClr val="215939"/>
                </a:solidFill>
                <a:effectLst/>
                <a:latin typeface="Georgia Pro Semibold" panose="02040702050405020303" pitchFamily="18" charset="0"/>
              </a:rPr>
              <a:t>Our mission is to improve the health and well-being of our region's children. Through collective advocacy and strategic investments, we aim for a future where every child has access to the care that they require at home, in school, and in their communities. </a:t>
            </a:r>
            <a:endParaRPr lang="en-US" sz="3600" b="1" i="1" dirty="0">
              <a:solidFill>
                <a:srgbClr val="215939"/>
              </a:solidFill>
              <a:latin typeface="Georgia Pro Semibold" panose="020407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417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6000">
              <a:srgbClr val="99CDB2"/>
            </a:gs>
            <a:gs pos="85000">
              <a:srgbClr val="3BA267"/>
            </a:gs>
            <a:gs pos="18000">
              <a:srgbClr val="3BA267"/>
            </a:gs>
            <a:gs pos="0">
              <a:schemeClr val="accent1">
                <a:lumMod val="5000"/>
                <a:lumOff val="9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3A125BB-DE29-454D-BAE0-8B976D0ECA08}"/>
              </a:ext>
            </a:extLst>
          </p:cNvPr>
          <p:cNvSpPr/>
          <p:nvPr/>
        </p:nvSpPr>
        <p:spPr>
          <a:xfrm>
            <a:off x="0" y="5860014"/>
            <a:ext cx="12192000" cy="9979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215939"/>
                </a:solidFill>
                <a:latin typeface="Georgia Pro Semibold" panose="02040702050405020303" pitchFamily="18" charset="0"/>
              </a:rPr>
              <a:t>Appalachian Children Coalition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4DC006-91BB-4448-9D45-E573FF37C588}"/>
              </a:ext>
            </a:extLst>
          </p:cNvPr>
          <p:cNvSpPr txBox="1"/>
          <p:nvPr/>
        </p:nvSpPr>
        <p:spPr>
          <a:xfrm>
            <a:off x="7149235" y="6151258"/>
            <a:ext cx="404477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/>
              <a:t>www.appalachianchildrencoalition.org</a:t>
            </a:r>
          </a:p>
          <a:p>
            <a:pPr algn="r"/>
            <a:r>
              <a:rPr lang="en-US" sz="1050" i="1" dirty="0"/>
              <a:t>Where you live should not determine how you are treated.</a:t>
            </a:r>
          </a:p>
        </p:txBody>
      </p:sp>
      <p:pic>
        <p:nvPicPr>
          <p:cNvPr id="5" name="Picture 4" descr="Histogram&#10;&#10;Description automatically generated">
            <a:extLst>
              <a:ext uri="{FF2B5EF4-FFF2-40B4-BE49-F238E27FC236}">
                <a16:creationId xmlns:a16="http://schemas.microsoft.com/office/drawing/2014/main" id="{9145732C-8C9A-4532-B9CE-FCB5E0B985F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014" y="5860014"/>
            <a:ext cx="997986" cy="99798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0925BBF-625E-42BF-992D-8F0DEDE111B6}"/>
              </a:ext>
            </a:extLst>
          </p:cNvPr>
          <p:cNvSpPr/>
          <p:nvPr/>
        </p:nvSpPr>
        <p:spPr>
          <a:xfrm>
            <a:off x="0" y="0"/>
            <a:ext cx="12192000" cy="9979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40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Georgia Pro Semibold" panose="02040702050405020303" pitchFamily="18" charset="0"/>
              </a:rPr>
              <a:t>Why Appalachian Ohio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47C1A6-6165-47B6-ADCA-9ABC86ABFD41}"/>
              </a:ext>
            </a:extLst>
          </p:cNvPr>
          <p:cNvSpPr txBox="1"/>
          <p:nvPr/>
        </p:nvSpPr>
        <p:spPr>
          <a:xfrm>
            <a:off x="2005735" y="1823007"/>
            <a:ext cx="10287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Georgia Pro Semibold" panose="02040702050405020303" pitchFamily="18" charset="0"/>
              </a:rPr>
              <a:t>Concentrated Poverty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Georgia Pro Semibold" panose="02040702050405020303" pitchFamily="18" charset="0"/>
              </a:rPr>
              <a:t>Exposure to Drugs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Georgia Pro Semibold" panose="02040702050405020303" pitchFamily="18" charset="0"/>
              </a:rPr>
              <a:t>Shortage of Child Behavioral Health Specialists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Georgia Pro Semibold" panose="02040702050405020303" pitchFamily="18" charset="0"/>
              </a:rPr>
              <a:t>Remote Acute Care Access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Georgia Pro Semibold" panose="02040702050405020303" pitchFamily="18" charset="0"/>
              </a:rPr>
              <a:t>Lack of Broadband Access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Georgia Pro Semibold" panose="02040702050405020303" pitchFamily="18" charset="0"/>
              </a:rPr>
              <a:t>Philanthropy Gap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1CEDB5D-AE8A-4C70-B673-90CA22C0FC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126" y="3978881"/>
            <a:ext cx="1632320" cy="17822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77D6790-4889-4237-8A69-B31F1FAE76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1392" y="3675363"/>
            <a:ext cx="1812471" cy="1359353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A7861963-287A-4C11-8862-6186879DD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26" y="327707"/>
            <a:ext cx="1781737" cy="1186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96B64EE-5B6A-498D-B48E-FA7727C2C2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58775" y="4574679"/>
            <a:ext cx="2601686" cy="1095046"/>
          </a:xfrm>
          <a:prstGeom prst="rect">
            <a:avLst/>
          </a:prstGeom>
        </p:spPr>
      </p:pic>
      <p:pic>
        <p:nvPicPr>
          <p:cNvPr id="1028" name="Picture 4" descr="See the source image">
            <a:extLst>
              <a:ext uri="{FF2B5EF4-FFF2-40B4-BE49-F238E27FC236}">
                <a16:creationId xmlns:a16="http://schemas.microsoft.com/office/drawing/2014/main" id="{12B3EB65-7C8E-4A2C-86B5-342F97F9C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618" y="1207647"/>
            <a:ext cx="2091774" cy="1394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032A721-14E7-4C1D-8A6E-44615C604B5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60295" y="295777"/>
            <a:ext cx="1746168" cy="118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292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6000">
              <a:srgbClr val="99CDB2"/>
            </a:gs>
            <a:gs pos="85000">
              <a:srgbClr val="3BA267"/>
            </a:gs>
            <a:gs pos="18000">
              <a:srgbClr val="3BA267"/>
            </a:gs>
            <a:gs pos="0">
              <a:schemeClr val="accent1">
                <a:lumMod val="5000"/>
                <a:lumOff val="9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3A125BB-DE29-454D-BAE0-8B976D0ECA08}"/>
              </a:ext>
            </a:extLst>
          </p:cNvPr>
          <p:cNvSpPr/>
          <p:nvPr/>
        </p:nvSpPr>
        <p:spPr>
          <a:xfrm>
            <a:off x="0" y="5860014"/>
            <a:ext cx="12192000" cy="9979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215939"/>
                </a:solidFill>
                <a:latin typeface="Georgia Pro Semibold" panose="02040702050405020303" pitchFamily="18" charset="0"/>
              </a:rPr>
              <a:t>Appalachian Children Coalition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4DC006-91BB-4448-9D45-E573FF37C588}"/>
              </a:ext>
            </a:extLst>
          </p:cNvPr>
          <p:cNvSpPr txBox="1"/>
          <p:nvPr/>
        </p:nvSpPr>
        <p:spPr>
          <a:xfrm>
            <a:off x="7149235" y="6151258"/>
            <a:ext cx="404477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/>
              <a:t>www.appalachianchildrencoalition.org</a:t>
            </a:r>
          </a:p>
          <a:p>
            <a:pPr algn="r"/>
            <a:r>
              <a:rPr lang="en-US" sz="1050" i="1" dirty="0"/>
              <a:t>Where you live should not determine how you are treated.</a:t>
            </a:r>
          </a:p>
        </p:txBody>
      </p:sp>
      <p:pic>
        <p:nvPicPr>
          <p:cNvPr id="5" name="Picture 4" descr="Histogram&#10;&#10;Description automatically generated">
            <a:extLst>
              <a:ext uri="{FF2B5EF4-FFF2-40B4-BE49-F238E27FC236}">
                <a16:creationId xmlns:a16="http://schemas.microsoft.com/office/drawing/2014/main" id="{9145732C-8C9A-4532-B9CE-FCB5E0B985F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014" y="5860014"/>
            <a:ext cx="997986" cy="99798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0925BBF-625E-42BF-992D-8F0DEDE111B6}"/>
              </a:ext>
            </a:extLst>
          </p:cNvPr>
          <p:cNvSpPr/>
          <p:nvPr/>
        </p:nvSpPr>
        <p:spPr>
          <a:xfrm>
            <a:off x="0" y="0"/>
            <a:ext cx="12192000" cy="9979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40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Georgia Pro Semibold" panose="02040702050405020303" pitchFamily="18" charset="0"/>
              </a:rPr>
              <a:t>Our Priority Areas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80E993-2BA9-41A2-913B-A0F28860E8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5" y="393804"/>
            <a:ext cx="6400800" cy="16469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7B7CC53-BC6C-4C7C-A333-0E37DA8EB8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6900" y="2213952"/>
            <a:ext cx="6400800" cy="164845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BE1BF4D-813A-4DD1-A1A7-8A5D07EA21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25" y="4097682"/>
            <a:ext cx="6400800" cy="161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859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A2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EAEB2C7B-CBB4-42CB-B5A4-6DB889E7AB9F}"/>
              </a:ext>
            </a:extLst>
          </p:cNvPr>
          <p:cNvSpPr/>
          <p:nvPr/>
        </p:nvSpPr>
        <p:spPr>
          <a:xfrm>
            <a:off x="8935916" y="1627370"/>
            <a:ext cx="3026396" cy="4119809"/>
          </a:xfrm>
          <a:prstGeom prst="roundRect">
            <a:avLst/>
          </a:prstGeom>
          <a:solidFill>
            <a:srgbClr val="FFFF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A125BB-DE29-454D-BAE0-8B976D0ECA08}"/>
              </a:ext>
            </a:extLst>
          </p:cNvPr>
          <p:cNvSpPr/>
          <p:nvPr/>
        </p:nvSpPr>
        <p:spPr>
          <a:xfrm>
            <a:off x="0" y="6021939"/>
            <a:ext cx="12192000" cy="9979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215939"/>
                </a:solidFill>
                <a:latin typeface="Georgia Pro Semibold" panose="02040702050405020303" pitchFamily="18" charset="0"/>
              </a:rPr>
              <a:t>Appalachian Children Coalition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4DC006-91BB-4448-9D45-E573FF37C588}"/>
              </a:ext>
            </a:extLst>
          </p:cNvPr>
          <p:cNvSpPr txBox="1"/>
          <p:nvPr/>
        </p:nvSpPr>
        <p:spPr>
          <a:xfrm>
            <a:off x="7149236" y="6151259"/>
            <a:ext cx="4044779" cy="415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1" dirty="0"/>
              <a:t>www.appalachianchildrencoalition.org</a:t>
            </a:r>
          </a:p>
          <a:p>
            <a:pPr algn="r"/>
            <a:r>
              <a:rPr lang="en-US" sz="1051" i="1" dirty="0"/>
              <a:t>Where you live should not determine how you are treated.</a:t>
            </a:r>
          </a:p>
        </p:txBody>
      </p:sp>
      <p:pic>
        <p:nvPicPr>
          <p:cNvPr id="5" name="Picture 4" descr="Histogram&#10;&#10;Description automatically generated">
            <a:extLst>
              <a:ext uri="{FF2B5EF4-FFF2-40B4-BE49-F238E27FC236}">
                <a16:creationId xmlns:a16="http://schemas.microsoft.com/office/drawing/2014/main" id="{9145732C-8C9A-4532-B9CE-FCB5E0B985F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013" y="6021939"/>
            <a:ext cx="997987" cy="99798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0925BBF-625E-42BF-992D-8F0DEDE111B6}"/>
              </a:ext>
            </a:extLst>
          </p:cNvPr>
          <p:cNvSpPr/>
          <p:nvPr/>
        </p:nvSpPr>
        <p:spPr>
          <a:xfrm>
            <a:off x="-66675" y="-322308"/>
            <a:ext cx="12192000" cy="9979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40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Georgia Pro Semibold" panose="02040702050405020303" pitchFamily="18" charset="0"/>
              </a:rPr>
              <a:t>Activity Matrix</a:t>
            </a:r>
          </a:p>
        </p:txBody>
      </p:sp>
      <p:sp>
        <p:nvSpPr>
          <p:cNvPr id="12" name="Right Arrow 15">
            <a:extLst>
              <a:ext uri="{FF2B5EF4-FFF2-40B4-BE49-F238E27FC236}">
                <a16:creationId xmlns:a16="http://schemas.microsoft.com/office/drawing/2014/main" id="{7AAF6F40-596E-49B3-B87F-C33DADA61A1F}"/>
              </a:ext>
            </a:extLst>
          </p:cNvPr>
          <p:cNvSpPr/>
          <p:nvPr/>
        </p:nvSpPr>
        <p:spPr>
          <a:xfrm>
            <a:off x="2250320" y="1710765"/>
            <a:ext cx="6173396" cy="369332"/>
          </a:xfrm>
          <a:prstGeom prst="rightArrow">
            <a:avLst/>
          </a:prstGeom>
          <a:solidFill>
            <a:srgbClr val="FFFF6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5A83E3-74B9-4B19-ACB4-45B5D1D86CE4}"/>
              </a:ext>
            </a:extLst>
          </p:cNvPr>
          <p:cNvSpPr txBox="1"/>
          <p:nvPr/>
        </p:nvSpPr>
        <p:spPr>
          <a:xfrm>
            <a:off x="58353" y="2641512"/>
            <a:ext cx="214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rgbClr val="FFFF69"/>
                </a:solidFill>
                <a:latin typeface="Georgia Pro Semibold" panose="02040702050405020303" pitchFamily="18" charset="0"/>
              </a:rPr>
              <a:t>Convening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0E8759D-DCA0-4D95-A72E-F8B323704CC2}"/>
              </a:ext>
            </a:extLst>
          </p:cNvPr>
          <p:cNvSpPr txBox="1"/>
          <p:nvPr/>
        </p:nvSpPr>
        <p:spPr>
          <a:xfrm>
            <a:off x="164479" y="1710765"/>
            <a:ext cx="20067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rgbClr val="FFFF69"/>
                </a:solidFill>
                <a:latin typeface="Georgia Pro Semibold" panose="02040702050405020303" pitchFamily="18" charset="0"/>
              </a:rPr>
              <a:t>Advocacy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66F11F7-6AFB-4851-8A52-ECAF049143C8}"/>
              </a:ext>
            </a:extLst>
          </p:cNvPr>
          <p:cNvSpPr txBox="1"/>
          <p:nvPr/>
        </p:nvSpPr>
        <p:spPr>
          <a:xfrm>
            <a:off x="-12596" y="3618154"/>
            <a:ext cx="22885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rgbClr val="FFFF69"/>
                </a:solidFill>
                <a:latin typeface="Georgia Pro Semibold" panose="02040702050405020303" pitchFamily="18" charset="0"/>
              </a:rPr>
              <a:t>Communication Hub</a:t>
            </a:r>
          </a:p>
        </p:txBody>
      </p:sp>
      <p:sp>
        <p:nvSpPr>
          <p:cNvPr id="16" name="Right Arrow 16">
            <a:extLst>
              <a:ext uri="{FF2B5EF4-FFF2-40B4-BE49-F238E27FC236}">
                <a16:creationId xmlns:a16="http://schemas.microsoft.com/office/drawing/2014/main" id="{0E317D30-86D6-4B1B-90F5-E9B4BFEB6348}"/>
              </a:ext>
            </a:extLst>
          </p:cNvPr>
          <p:cNvSpPr/>
          <p:nvPr/>
        </p:nvSpPr>
        <p:spPr>
          <a:xfrm>
            <a:off x="2275966" y="2658647"/>
            <a:ext cx="6173396" cy="369332"/>
          </a:xfrm>
          <a:prstGeom prst="rightArrow">
            <a:avLst/>
          </a:prstGeom>
          <a:solidFill>
            <a:srgbClr val="FFFF6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7">
            <a:extLst>
              <a:ext uri="{FF2B5EF4-FFF2-40B4-BE49-F238E27FC236}">
                <a16:creationId xmlns:a16="http://schemas.microsoft.com/office/drawing/2014/main" id="{2B668F2C-D1B1-4A39-B7DE-7777A809AFDB}"/>
              </a:ext>
            </a:extLst>
          </p:cNvPr>
          <p:cNvSpPr/>
          <p:nvPr/>
        </p:nvSpPr>
        <p:spPr>
          <a:xfrm>
            <a:off x="2253338" y="3596463"/>
            <a:ext cx="6173396" cy="369332"/>
          </a:xfrm>
          <a:prstGeom prst="rightArrow">
            <a:avLst/>
          </a:prstGeom>
          <a:solidFill>
            <a:srgbClr val="FFFF6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8">
            <a:extLst>
              <a:ext uri="{FF2B5EF4-FFF2-40B4-BE49-F238E27FC236}">
                <a16:creationId xmlns:a16="http://schemas.microsoft.com/office/drawing/2014/main" id="{E14478D5-3EC6-45A0-A19D-9A2A6C9E856C}"/>
              </a:ext>
            </a:extLst>
          </p:cNvPr>
          <p:cNvSpPr/>
          <p:nvPr/>
        </p:nvSpPr>
        <p:spPr>
          <a:xfrm>
            <a:off x="2250320" y="4538774"/>
            <a:ext cx="6173396" cy="369332"/>
          </a:xfrm>
          <a:prstGeom prst="rightArrow">
            <a:avLst/>
          </a:prstGeom>
          <a:solidFill>
            <a:srgbClr val="FFFF6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9">
            <a:extLst>
              <a:ext uri="{FF2B5EF4-FFF2-40B4-BE49-F238E27FC236}">
                <a16:creationId xmlns:a16="http://schemas.microsoft.com/office/drawing/2014/main" id="{AAE01243-6DE1-4E3D-8997-9334AF656ECC}"/>
              </a:ext>
            </a:extLst>
          </p:cNvPr>
          <p:cNvSpPr/>
          <p:nvPr/>
        </p:nvSpPr>
        <p:spPr>
          <a:xfrm>
            <a:off x="2265634" y="5461854"/>
            <a:ext cx="6173396" cy="369332"/>
          </a:xfrm>
          <a:prstGeom prst="rightArrow">
            <a:avLst/>
          </a:prstGeom>
          <a:solidFill>
            <a:srgbClr val="FFFF6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an 4">
            <a:extLst>
              <a:ext uri="{FF2B5EF4-FFF2-40B4-BE49-F238E27FC236}">
                <a16:creationId xmlns:a16="http://schemas.microsoft.com/office/drawing/2014/main" id="{6293217A-8F73-4A16-BC14-6215C1DA1E35}"/>
              </a:ext>
            </a:extLst>
          </p:cNvPr>
          <p:cNvSpPr/>
          <p:nvPr/>
        </p:nvSpPr>
        <p:spPr>
          <a:xfrm>
            <a:off x="2339924" y="1289314"/>
            <a:ext cx="1322024" cy="4726540"/>
          </a:xfrm>
          <a:prstGeom prst="can">
            <a:avLst/>
          </a:prstGeom>
          <a:solidFill>
            <a:srgbClr val="E9EFF7">
              <a:alpha val="42000"/>
            </a:srgb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3175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an 22">
            <a:extLst>
              <a:ext uri="{FF2B5EF4-FFF2-40B4-BE49-F238E27FC236}">
                <a16:creationId xmlns:a16="http://schemas.microsoft.com/office/drawing/2014/main" id="{FEE265E7-36DD-4630-A2FA-A64D59AF0B60}"/>
              </a:ext>
            </a:extLst>
          </p:cNvPr>
          <p:cNvSpPr/>
          <p:nvPr/>
        </p:nvSpPr>
        <p:spPr>
          <a:xfrm>
            <a:off x="3909165" y="1295400"/>
            <a:ext cx="1322024" cy="4726537"/>
          </a:xfrm>
          <a:prstGeom prst="can">
            <a:avLst/>
          </a:prstGeom>
          <a:solidFill>
            <a:srgbClr val="E9EFF7">
              <a:alpha val="42000"/>
            </a:srgb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3175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an 23">
            <a:extLst>
              <a:ext uri="{FF2B5EF4-FFF2-40B4-BE49-F238E27FC236}">
                <a16:creationId xmlns:a16="http://schemas.microsoft.com/office/drawing/2014/main" id="{1817D3BF-11C6-473A-93BC-5BD985B7F9AE}"/>
              </a:ext>
            </a:extLst>
          </p:cNvPr>
          <p:cNvSpPr/>
          <p:nvPr/>
        </p:nvSpPr>
        <p:spPr>
          <a:xfrm>
            <a:off x="5465978" y="1324007"/>
            <a:ext cx="1322024" cy="4726537"/>
          </a:xfrm>
          <a:prstGeom prst="can">
            <a:avLst/>
          </a:prstGeom>
          <a:solidFill>
            <a:srgbClr val="E9EFF7">
              <a:alpha val="41961"/>
            </a:srgb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3175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Can 24">
            <a:extLst>
              <a:ext uri="{FF2B5EF4-FFF2-40B4-BE49-F238E27FC236}">
                <a16:creationId xmlns:a16="http://schemas.microsoft.com/office/drawing/2014/main" id="{7C9D4C48-8BD5-4506-9E80-8CE1FAAD2563}"/>
              </a:ext>
            </a:extLst>
          </p:cNvPr>
          <p:cNvSpPr/>
          <p:nvPr/>
        </p:nvSpPr>
        <p:spPr>
          <a:xfrm>
            <a:off x="7029002" y="1289314"/>
            <a:ext cx="1322024" cy="4726537"/>
          </a:xfrm>
          <a:prstGeom prst="can">
            <a:avLst/>
          </a:prstGeom>
          <a:solidFill>
            <a:srgbClr val="E9EFF7">
              <a:alpha val="42000"/>
            </a:srgb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3175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C61635A-4881-4B5D-AC40-CBA928897B20}"/>
              </a:ext>
            </a:extLst>
          </p:cNvPr>
          <p:cNvSpPr txBox="1"/>
          <p:nvPr/>
        </p:nvSpPr>
        <p:spPr>
          <a:xfrm>
            <a:off x="2250320" y="650549"/>
            <a:ext cx="1584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chemeClr val="bg1"/>
                </a:solidFill>
                <a:latin typeface="Georgia Pro Semibold" panose="02040702050405020303" pitchFamily="18" charset="0"/>
              </a:rPr>
              <a:t>Broadband</a:t>
            </a:r>
          </a:p>
          <a:p>
            <a:pPr algn="ctr"/>
            <a:r>
              <a:rPr lang="en-US" sz="1600" b="1" i="1" dirty="0">
                <a:solidFill>
                  <a:schemeClr val="bg1"/>
                </a:solidFill>
                <a:latin typeface="Georgia Pro Semibold" panose="02040702050405020303" pitchFamily="18" charset="0"/>
              </a:rPr>
              <a:t>Access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97AD8F5-3B08-400B-B2AD-D5CB6250838F}"/>
              </a:ext>
            </a:extLst>
          </p:cNvPr>
          <p:cNvSpPr txBox="1"/>
          <p:nvPr/>
        </p:nvSpPr>
        <p:spPr>
          <a:xfrm>
            <a:off x="3777689" y="636770"/>
            <a:ext cx="1584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chemeClr val="bg1"/>
                </a:solidFill>
                <a:latin typeface="Georgia Pro Semibold" panose="02040702050405020303" pitchFamily="18" charset="0"/>
              </a:rPr>
              <a:t>Continuity of</a:t>
            </a:r>
          </a:p>
          <a:p>
            <a:pPr algn="ctr"/>
            <a:r>
              <a:rPr lang="en-US" sz="1600" i="1" dirty="0">
                <a:solidFill>
                  <a:schemeClr val="bg1"/>
                </a:solidFill>
                <a:latin typeface="Georgia Pro Semibold" panose="02040702050405020303" pitchFamily="18" charset="0"/>
              </a:rPr>
              <a:t>Crisis Care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A623399-94A6-430A-A991-EAEAAB1E380C}"/>
              </a:ext>
            </a:extLst>
          </p:cNvPr>
          <p:cNvSpPr txBox="1"/>
          <p:nvPr/>
        </p:nvSpPr>
        <p:spPr>
          <a:xfrm>
            <a:off x="5318062" y="513660"/>
            <a:ext cx="15849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chemeClr val="bg1"/>
                </a:solidFill>
                <a:latin typeface="Georgia Pro Semibold" panose="02040702050405020303" pitchFamily="18" charset="0"/>
              </a:rPr>
              <a:t>Behavioral</a:t>
            </a:r>
          </a:p>
          <a:p>
            <a:pPr algn="ctr"/>
            <a:r>
              <a:rPr lang="en-US" sz="1600" i="1" dirty="0">
                <a:solidFill>
                  <a:schemeClr val="bg1"/>
                </a:solidFill>
                <a:latin typeface="Georgia Pro Semibold" panose="02040702050405020303" pitchFamily="18" charset="0"/>
              </a:rPr>
              <a:t>Health</a:t>
            </a:r>
          </a:p>
          <a:p>
            <a:pPr algn="ctr"/>
            <a:r>
              <a:rPr lang="en-US" sz="1600" i="1" dirty="0">
                <a:solidFill>
                  <a:schemeClr val="bg1"/>
                </a:solidFill>
                <a:latin typeface="Georgia Pro Semibold" panose="02040702050405020303" pitchFamily="18" charset="0"/>
              </a:rPr>
              <a:t>Integration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D2D2D29-9032-46C2-9673-CD553A637956}"/>
              </a:ext>
            </a:extLst>
          </p:cNvPr>
          <p:cNvSpPr txBox="1"/>
          <p:nvPr/>
        </p:nvSpPr>
        <p:spPr>
          <a:xfrm>
            <a:off x="6903037" y="650549"/>
            <a:ext cx="1584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chemeClr val="bg1"/>
                </a:solidFill>
                <a:latin typeface="Georgia Pro Semibold" panose="02040702050405020303" pitchFamily="18" charset="0"/>
              </a:rPr>
              <a:t>Whole- Child Models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B3F3F62-6F9D-43E8-8BBE-16C73EF85E6A}"/>
              </a:ext>
            </a:extLst>
          </p:cNvPr>
          <p:cNvSpPr txBox="1"/>
          <p:nvPr/>
        </p:nvSpPr>
        <p:spPr>
          <a:xfrm>
            <a:off x="-66675" y="4554163"/>
            <a:ext cx="24065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rgbClr val="FFFF69"/>
                </a:solidFill>
                <a:latin typeface="Georgia Pro Semibold" panose="02040702050405020303" pitchFamily="18" charset="0"/>
              </a:rPr>
              <a:t>Resource Generation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F80DD97-D4DC-4A50-8298-A8D0BDA3C268}"/>
              </a:ext>
            </a:extLst>
          </p:cNvPr>
          <p:cNvSpPr txBox="1"/>
          <p:nvPr/>
        </p:nvSpPr>
        <p:spPr>
          <a:xfrm>
            <a:off x="19897" y="5375364"/>
            <a:ext cx="22172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rgbClr val="FFFF69"/>
                </a:solidFill>
                <a:latin typeface="Georgia Pro Semibold" panose="02040702050405020303" pitchFamily="18" charset="0"/>
              </a:rPr>
              <a:t>Workforce Development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63431CE-52AC-4380-A648-0777E895F278}"/>
              </a:ext>
            </a:extLst>
          </p:cNvPr>
          <p:cNvSpPr txBox="1"/>
          <p:nvPr/>
        </p:nvSpPr>
        <p:spPr>
          <a:xfrm>
            <a:off x="9008606" y="1890948"/>
            <a:ext cx="28549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i="1" dirty="0">
                <a:solidFill>
                  <a:schemeClr val="accent5">
                    <a:lumMod val="50000"/>
                  </a:schemeClr>
                </a:solidFill>
                <a:latin typeface="Georgia Pro Cond Semibold" panose="02040706050405020303" pitchFamily="18" charset="0"/>
              </a:rPr>
              <a:t>Outcomes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7F4B828-D117-466E-A8F5-B50FB95337A9}"/>
              </a:ext>
            </a:extLst>
          </p:cNvPr>
          <p:cNvSpPr txBox="1"/>
          <p:nvPr/>
        </p:nvSpPr>
        <p:spPr>
          <a:xfrm>
            <a:off x="9128035" y="2974822"/>
            <a:ext cx="2667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>
                <a:solidFill>
                  <a:srgbClr val="3BA267"/>
                </a:solidFill>
                <a:latin typeface="Georgia Pro Cond Semibold" panose="02040706050405020303" pitchFamily="18" charset="0"/>
              </a:rPr>
              <a:t>Innovation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9F95A98-23AA-42CA-B237-9A97A78B73D6}"/>
              </a:ext>
            </a:extLst>
          </p:cNvPr>
          <p:cNvSpPr txBox="1"/>
          <p:nvPr/>
        </p:nvSpPr>
        <p:spPr>
          <a:xfrm>
            <a:off x="9115208" y="3750900"/>
            <a:ext cx="2667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>
                <a:solidFill>
                  <a:srgbClr val="3BA267"/>
                </a:solidFill>
                <a:latin typeface="Georgia Pro Cond Semibold" panose="02040706050405020303" pitchFamily="18" charset="0"/>
              </a:rPr>
              <a:t>Impact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981C2F1-DD7C-4E67-8129-41512773A21E}"/>
              </a:ext>
            </a:extLst>
          </p:cNvPr>
          <p:cNvSpPr txBox="1"/>
          <p:nvPr/>
        </p:nvSpPr>
        <p:spPr>
          <a:xfrm>
            <a:off x="9140354" y="4705027"/>
            <a:ext cx="2667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>
                <a:solidFill>
                  <a:srgbClr val="3BA267"/>
                </a:solidFill>
                <a:latin typeface="Georgia Pro Cond Semibold" panose="02040706050405020303" pitchFamily="18" charset="0"/>
              </a:rPr>
              <a:t>Insight</a:t>
            </a:r>
          </a:p>
        </p:txBody>
      </p:sp>
    </p:spTree>
    <p:extLst>
      <p:ext uri="{BB962C8B-B14F-4D97-AF65-F5344CB8AC3E}">
        <p14:creationId xmlns:p14="http://schemas.microsoft.com/office/powerpoint/2010/main" val="4016015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12" grpId="0" animBg="1"/>
      <p:bldP spid="13" grpId="0"/>
      <p:bldP spid="14" grpId="0"/>
      <p:bldP spid="15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istogram&#10;&#10;Description automatically generated">
            <a:extLst>
              <a:ext uri="{FF2B5EF4-FFF2-40B4-BE49-F238E27FC236}">
                <a16:creationId xmlns:a16="http://schemas.microsoft.com/office/drawing/2014/main" id="{9145732C-8C9A-4532-B9CE-FCB5E0B985F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98" y="6095998"/>
            <a:ext cx="762001" cy="76200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3A125BB-DE29-454D-BAE0-8B976D0ECA08}"/>
              </a:ext>
            </a:extLst>
          </p:cNvPr>
          <p:cNvSpPr/>
          <p:nvPr/>
        </p:nvSpPr>
        <p:spPr>
          <a:xfrm>
            <a:off x="0" y="6095998"/>
            <a:ext cx="11429998" cy="750711"/>
          </a:xfrm>
          <a:prstGeom prst="rect">
            <a:avLst/>
          </a:prstGeom>
          <a:solidFill>
            <a:srgbClr val="3BA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bg1"/>
                </a:solidFill>
                <a:latin typeface="Georgia Pro Semibold" panose="02040702050405020303" pitchFamily="18" charset="0"/>
              </a:rPr>
              <a:t>Appalachian Children Coalition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4DC006-91BB-4448-9D45-E573FF37C588}"/>
              </a:ext>
            </a:extLst>
          </p:cNvPr>
          <p:cNvSpPr txBox="1"/>
          <p:nvPr/>
        </p:nvSpPr>
        <p:spPr>
          <a:xfrm>
            <a:off x="7298133" y="6229107"/>
            <a:ext cx="404477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>
                <a:solidFill>
                  <a:schemeClr val="bg1"/>
                </a:solidFill>
              </a:rPr>
              <a:t>www.appalachianchildrencoalition.org</a:t>
            </a:r>
          </a:p>
          <a:p>
            <a:pPr algn="r"/>
            <a:r>
              <a:rPr lang="en-US" sz="1050" i="1" dirty="0">
                <a:solidFill>
                  <a:schemeClr val="bg1"/>
                </a:solidFill>
              </a:rPr>
              <a:t>Where you live should not determine how you are treated</a:t>
            </a:r>
            <a:r>
              <a:rPr lang="en-US" sz="1050" i="1" dirty="0"/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8E19DA3-7187-41AA-848C-49357C23F3B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55600" y="707571"/>
            <a:ext cx="13174675" cy="538842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FA55F37-9375-43F3-A0CC-2C6FAEDF7730}"/>
              </a:ext>
            </a:extLst>
          </p:cNvPr>
          <p:cNvSpPr txBox="1"/>
          <p:nvPr/>
        </p:nvSpPr>
        <p:spPr>
          <a:xfrm>
            <a:off x="-1" y="-32254"/>
            <a:ext cx="85225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solidFill>
                  <a:srgbClr val="215939"/>
                </a:solidFill>
                <a:latin typeface="Georgia Pro Semibold" panose="02040702050405020303" pitchFamily="18" charset="0"/>
              </a:rPr>
              <a:t>Coalition Member Organizations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EBF236-CC89-4028-A869-153B48A3FD71}"/>
              </a:ext>
            </a:extLst>
          </p:cNvPr>
          <p:cNvSpPr txBox="1"/>
          <p:nvPr/>
        </p:nvSpPr>
        <p:spPr>
          <a:xfrm>
            <a:off x="190500" y="1575010"/>
            <a:ext cx="11865774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Georgia Pro Cond Semibold" panose="020B0604020202020204" pitchFamily="18" charset="0"/>
              </a:rPr>
              <a:t>Athens-Meigs Educational Service Center		317 Board of Athens, Hocking, &amp; Vinton Counties</a:t>
            </a:r>
          </a:p>
          <a:p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Georgia Pro Cond Semibold" panose="020B0604020202020204" pitchFamily="18" charset="0"/>
              </a:rPr>
              <a:t>Brown County Educational Service Center	Adams, Lawrence, &amp; Scioto Counties ADAMH Board</a:t>
            </a:r>
          </a:p>
          <a:p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Georgia Pro Cond Semibold" panose="020B0604020202020204" pitchFamily="18" charset="0"/>
              </a:rPr>
              <a:t>East Central Ohio Educational Service Center	Brown County ADAMH Board 	</a:t>
            </a:r>
          </a:p>
          <a:p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Georgia Pro Cond Semibold" panose="020B0604020202020204" pitchFamily="18" charset="0"/>
              </a:rPr>
              <a:t>Gallia-Vinton Educational Service Center		Gallia-Jackson-Meigs ADAMH Board</a:t>
            </a:r>
          </a:p>
          <a:p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Georgia Pro Cond Semibold" panose="020B0604020202020204" pitchFamily="18" charset="0"/>
              </a:rPr>
              <a:t>Lawrence County Educational Service Center	Harrison, Belmont, Monroe ADAMH Board</a:t>
            </a:r>
          </a:p>
          <a:p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Georgia Pro Cond Semibold" panose="020B0604020202020204" pitchFamily="18" charset="0"/>
              </a:rPr>
              <a:t>Muskingum Valley Educational Service Center	Muskingum Area Mental Health and Recovery Services</a:t>
            </a:r>
          </a:p>
          <a:p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Georgia Pro Cond Semibold" panose="020B0604020202020204" pitchFamily="18" charset="0"/>
              </a:rPr>
              <a:t>Ohio Valley Educational Service Center		Paint Valley ADAMH Board</a:t>
            </a:r>
          </a:p>
          <a:p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Georgia Pro Cond Semibold" panose="020B0604020202020204" pitchFamily="18" charset="0"/>
              </a:rPr>
              <a:t>Ross Pike Educational Service Center		Tuscarawas and Carroll Counties ADAMHS Board</a:t>
            </a:r>
          </a:p>
          <a:p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Georgia Pro Cond Semibold" panose="020B0604020202020204" pitchFamily="18" charset="0"/>
              </a:rPr>
              <a:t>South Central Ohio Educational Service Center	Washington County Behavioral Health Board</a:t>
            </a:r>
          </a:p>
          <a:p>
            <a:endParaRPr lang="en-US" sz="2000" dirty="0">
              <a:solidFill>
                <a:schemeClr val="tx2">
                  <a:lumMod val="50000"/>
                </a:schemeClr>
              </a:solidFill>
              <a:latin typeface="Georgia Pro Cond Semibold" panose="020B06040202020202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354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istogram&#10;&#10;Description automatically generated">
            <a:extLst>
              <a:ext uri="{FF2B5EF4-FFF2-40B4-BE49-F238E27FC236}">
                <a16:creationId xmlns:a16="http://schemas.microsoft.com/office/drawing/2014/main" id="{9145732C-8C9A-4532-B9CE-FCB5E0B985F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98" y="6095998"/>
            <a:ext cx="762001" cy="76200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3A125BB-DE29-454D-BAE0-8B976D0ECA08}"/>
              </a:ext>
            </a:extLst>
          </p:cNvPr>
          <p:cNvSpPr/>
          <p:nvPr/>
        </p:nvSpPr>
        <p:spPr>
          <a:xfrm>
            <a:off x="0" y="6095998"/>
            <a:ext cx="11429998" cy="750711"/>
          </a:xfrm>
          <a:prstGeom prst="rect">
            <a:avLst/>
          </a:prstGeom>
          <a:solidFill>
            <a:srgbClr val="3BA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bg1"/>
                </a:solidFill>
                <a:latin typeface="Georgia Pro Semibold" panose="02040702050405020303" pitchFamily="18" charset="0"/>
              </a:rPr>
              <a:t>Appalachian Children Coalition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4DC006-91BB-4448-9D45-E573FF37C588}"/>
              </a:ext>
            </a:extLst>
          </p:cNvPr>
          <p:cNvSpPr txBox="1"/>
          <p:nvPr/>
        </p:nvSpPr>
        <p:spPr>
          <a:xfrm>
            <a:off x="7298133" y="6229107"/>
            <a:ext cx="404477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>
                <a:solidFill>
                  <a:schemeClr val="bg1"/>
                </a:solidFill>
              </a:rPr>
              <a:t>www.appalachianchildrencoalition.org</a:t>
            </a:r>
          </a:p>
          <a:p>
            <a:pPr algn="r"/>
            <a:r>
              <a:rPr lang="en-US" sz="1050" i="1" dirty="0">
                <a:solidFill>
                  <a:schemeClr val="bg1"/>
                </a:solidFill>
              </a:rPr>
              <a:t>Where you live should not determine how you are treated</a:t>
            </a:r>
            <a:r>
              <a:rPr lang="en-US" sz="1050" i="1" dirty="0"/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8E19DA3-7187-41AA-848C-49357C23F3B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55600" y="707571"/>
            <a:ext cx="13174675" cy="538842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FA55F37-9375-43F3-A0CC-2C6FAEDF7730}"/>
              </a:ext>
            </a:extLst>
          </p:cNvPr>
          <p:cNvSpPr txBox="1"/>
          <p:nvPr/>
        </p:nvSpPr>
        <p:spPr>
          <a:xfrm>
            <a:off x="0" y="-32254"/>
            <a:ext cx="78812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solidFill>
                  <a:srgbClr val="215939"/>
                </a:solidFill>
                <a:latin typeface="Georgia Pro Semibold" panose="02040702050405020303" pitchFamily="18" charset="0"/>
              </a:rPr>
              <a:t>Our Partners and Advisors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A1981A-8562-4682-A3D2-32988395B963}"/>
              </a:ext>
            </a:extLst>
          </p:cNvPr>
          <p:cNvSpPr txBox="1"/>
          <p:nvPr/>
        </p:nvSpPr>
        <p:spPr>
          <a:xfrm>
            <a:off x="79899" y="725735"/>
            <a:ext cx="1211210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200" dirty="0">
                <a:solidFill>
                  <a:schemeClr val="tx2">
                    <a:lumMod val="50000"/>
                  </a:schemeClr>
                </a:solidFill>
                <a:latin typeface="Georgia Pro Cond Semibold" panose="020B0604020202020204" pitchFamily="18" charset="0"/>
              </a:rPr>
              <a:t>Hopewell Health Centers				Integrated Services for Behavioral Health</a:t>
            </a:r>
          </a:p>
          <a:p>
            <a:pPr>
              <a:spcAft>
                <a:spcPts val="600"/>
              </a:spcAft>
            </a:pPr>
            <a:r>
              <a:rPr lang="en-US" sz="2200" dirty="0">
                <a:solidFill>
                  <a:schemeClr val="tx2">
                    <a:lumMod val="50000"/>
                  </a:schemeClr>
                </a:solidFill>
                <a:latin typeface="Georgia Pro Cond Semibold" panose="020B0604020202020204" pitchFamily="18" charset="0"/>
              </a:rPr>
              <a:t>Children’s Defense Fund-Ohio				Perry County Behavioral Health Choices</a:t>
            </a:r>
          </a:p>
          <a:p>
            <a:pPr>
              <a:spcAft>
                <a:spcPts val="600"/>
              </a:spcAft>
            </a:pPr>
            <a:r>
              <a:rPr lang="en-US" sz="2200" dirty="0">
                <a:solidFill>
                  <a:schemeClr val="tx2">
                    <a:lumMod val="50000"/>
                  </a:schemeClr>
                </a:solidFill>
                <a:latin typeface="Georgia Pro Cond Semibold" panose="020B0604020202020204" pitchFamily="18" charset="0"/>
              </a:rPr>
              <a:t>Corporation for Ohio Appalachian Development	Nationwide Children’s Hospital</a:t>
            </a:r>
          </a:p>
          <a:p>
            <a:pPr>
              <a:spcAft>
                <a:spcPts val="600"/>
              </a:spcAft>
            </a:pPr>
            <a:r>
              <a:rPr lang="en-US" sz="2200" dirty="0">
                <a:solidFill>
                  <a:schemeClr val="tx2">
                    <a:lumMod val="50000"/>
                  </a:schemeClr>
                </a:solidFill>
                <a:latin typeface="Georgia Pro Cond Semibold" panose="020B0604020202020204" pitchFamily="18" charset="0"/>
              </a:rPr>
              <a:t>Foundation for Appalachian Ohio			Akron Children’s Hospital</a:t>
            </a:r>
          </a:p>
          <a:p>
            <a:pPr>
              <a:spcAft>
                <a:spcPts val="600"/>
              </a:spcAft>
            </a:pPr>
            <a:r>
              <a:rPr lang="en-US" sz="2200" dirty="0">
                <a:solidFill>
                  <a:schemeClr val="tx2">
                    <a:lumMod val="50000"/>
                  </a:schemeClr>
                </a:solidFill>
                <a:latin typeface="Georgia Pro Cond Semibold" panose="020B0604020202020204" pitchFamily="18" charset="0"/>
              </a:rPr>
              <a:t>Coalition of Rural and Appalachian Schools		Athens County CASA/GAL</a:t>
            </a:r>
          </a:p>
          <a:p>
            <a:pPr>
              <a:spcAft>
                <a:spcPts val="600"/>
              </a:spcAft>
            </a:pPr>
            <a:r>
              <a:rPr lang="en-US" sz="2200" dirty="0">
                <a:solidFill>
                  <a:schemeClr val="tx2">
                    <a:lumMod val="50000"/>
                  </a:schemeClr>
                </a:solidFill>
                <a:latin typeface="Georgia Pro Cond Semibold" panose="020B0604020202020204" pitchFamily="18" charset="0"/>
              </a:rPr>
              <a:t>Ohio Alliance for Population Health			Building Bridges 2 Careers</a:t>
            </a:r>
          </a:p>
          <a:p>
            <a:pPr>
              <a:spcAft>
                <a:spcPts val="600"/>
              </a:spcAft>
            </a:pPr>
            <a:r>
              <a:rPr lang="en-US" sz="2200" dirty="0">
                <a:solidFill>
                  <a:schemeClr val="tx2">
                    <a:lumMod val="50000"/>
                  </a:schemeClr>
                </a:solidFill>
                <a:latin typeface="Georgia Pro Cond Semibold" panose="020B0604020202020204" pitchFamily="18" charset="0"/>
              </a:rPr>
              <a:t>Ohio University Voinovich School			Lights Recovery Network</a:t>
            </a:r>
          </a:p>
          <a:p>
            <a:r>
              <a:rPr lang="en-US" sz="2200" dirty="0">
                <a:solidFill>
                  <a:schemeClr val="tx2">
                    <a:lumMod val="50000"/>
                  </a:schemeClr>
                </a:solidFill>
                <a:latin typeface="Georgia Pro Cond Semibold" panose="020B0604020202020204" pitchFamily="18" charset="0"/>
              </a:rPr>
              <a:t>Ohio University College of Health Sciences and 	Rural Action</a:t>
            </a:r>
          </a:p>
          <a:p>
            <a:pPr>
              <a:spcAft>
                <a:spcPts val="600"/>
              </a:spcAft>
            </a:pPr>
            <a:r>
              <a:rPr lang="en-US" sz="2200" dirty="0">
                <a:solidFill>
                  <a:schemeClr val="tx2">
                    <a:lumMod val="50000"/>
                  </a:schemeClr>
                </a:solidFill>
                <a:latin typeface="Georgia Pro Cond Semibold" panose="020B0604020202020204" pitchFamily="18" charset="0"/>
              </a:rPr>
              <a:t>	Professions</a:t>
            </a:r>
          </a:p>
          <a:p>
            <a:r>
              <a:rPr lang="en-US" sz="2200" dirty="0">
                <a:solidFill>
                  <a:schemeClr val="tx2">
                    <a:lumMod val="50000"/>
                  </a:schemeClr>
                </a:solidFill>
                <a:latin typeface="Georgia Pro Cond Semibold" panose="020B0604020202020204" pitchFamily="18" charset="0"/>
              </a:rPr>
              <a:t>Miami University Center for School-Based </a:t>
            </a:r>
          </a:p>
          <a:p>
            <a:r>
              <a:rPr lang="en-US" sz="2200" dirty="0">
                <a:solidFill>
                  <a:schemeClr val="tx2">
                    <a:lumMod val="50000"/>
                  </a:schemeClr>
                </a:solidFill>
                <a:latin typeface="Georgia Pro Cond Semibold" panose="020B0604020202020204" pitchFamily="18" charset="0"/>
              </a:rPr>
              <a:t>	Mental Health Programs</a:t>
            </a:r>
          </a:p>
          <a:p>
            <a:endParaRPr lang="en-US" sz="2200" dirty="0">
              <a:solidFill>
                <a:schemeClr val="tx2">
                  <a:lumMod val="50000"/>
                </a:schemeClr>
              </a:solidFill>
              <a:latin typeface="Georgia Pro Cond Semibold" panose="020B06040202020202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348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istogram&#10;&#10;Description automatically generated">
            <a:extLst>
              <a:ext uri="{FF2B5EF4-FFF2-40B4-BE49-F238E27FC236}">
                <a16:creationId xmlns:a16="http://schemas.microsoft.com/office/drawing/2014/main" id="{9145732C-8C9A-4532-B9CE-FCB5E0B985F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98" y="6095998"/>
            <a:ext cx="762001" cy="76200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3A125BB-DE29-454D-BAE0-8B976D0ECA08}"/>
              </a:ext>
            </a:extLst>
          </p:cNvPr>
          <p:cNvSpPr/>
          <p:nvPr/>
        </p:nvSpPr>
        <p:spPr>
          <a:xfrm>
            <a:off x="0" y="6095998"/>
            <a:ext cx="11429998" cy="750711"/>
          </a:xfrm>
          <a:prstGeom prst="rect">
            <a:avLst/>
          </a:prstGeom>
          <a:solidFill>
            <a:srgbClr val="3BA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bg1"/>
                </a:solidFill>
                <a:latin typeface="Georgia Pro Semibold" panose="02040702050405020303" pitchFamily="18" charset="0"/>
              </a:rPr>
              <a:t>Appalachian Children Coalition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4DC006-91BB-4448-9D45-E573FF37C588}"/>
              </a:ext>
            </a:extLst>
          </p:cNvPr>
          <p:cNvSpPr txBox="1"/>
          <p:nvPr/>
        </p:nvSpPr>
        <p:spPr>
          <a:xfrm>
            <a:off x="7298133" y="6229107"/>
            <a:ext cx="404477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>
                <a:solidFill>
                  <a:schemeClr val="bg1"/>
                </a:solidFill>
              </a:rPr>
              <a:t>www.appalachianchildrencoalition.org</a:t>
            </a:r>
          </a:p>
          <a:p>
            <a:pPr algn="r"/>
            <a:r>
              <a:rPr lang="en-US" sz="1050" i="1" dirty="0">
                <a:solidFill>
                  <a:schemeClr val="bg1"/>
                </a:solidFill>
              </a:rPr>
              <a:t>Where you live should not determine how you are treated</a:t>
            </a:r>
            <a:r>
              <a:rPr lang="en-US" sz="1050" i="1" dirty="0"/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8E19DA3-7187-41AA-848C-49357C23F3B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55600" y="707571"/>
            <a:ext cx="13174675" cy="538842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FA55F37-9375-43F3-A0CC-2C6FAEDF7730}"/>
              </a:ext>
            </a:extLst>
          </p:cNvPr>
          <p:cNvSpPr txBox="1"/>
          <p:nvPr/>
        </p:nvSpPr>
        <p:spPr>
          <a:xfrm>
            <a:off x="0" y="-32254"/>
            <a:ext cx="78812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solidFill>
                  <a:srgbClr val="215939"/>
                </a:solidFill>
                <a:latin typeface="Georgia Pro Semibold" panose="02040702050405020303" pitchFamily="18" charset="0"/>
              </a:rPr>
              <a:t>ACC Governing Board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A1981A-8562-4682-A3D2-32988395B963}"/>
              </a:ext>
            </a:extLst>
          </p:cNvPr>
          <p:cNvSpPr txBox="1"/>
          <p:nvPr/>
        </p:nvSpPr>
        <p:spPr>
          <a:xfrm>
            <a:off x="79899" y="725735"/>
            <a:ext cx="121121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200" dirty="0">
                <a:solidFill>
                  <a:schemeClr val="tx2">
                    <a:lumMod val="50000"/>
                  </a:schemeClr>
                </a:solidFill>
                <a:latin typeface="Georgia Pro Cond Semibold" panose="020B0604020202020204" pitchFamily="18" charset="0"/>
              </a:rPr>
              <a:t>Tom Davis, Ph.D., Professor Emeritus, Ohio University (President)</a:t>
            </a:r>
          </a:p>
          <a:p>
            <a:pPr>
              <a:spcAft>
                <a:spcPts val="600"/>
              </a:spcAft>
            </a:pPr>
            <a:r>
              <a:rPr lang="en-US" sz="2200" dirty="0">
                <a:solidFill>
                  <a:schemeClr val="tx2">
                    <a:lumMod val="50000"/>
                  </a:schemeClr>
                </a:solidFill>
                <a:latin typeface="Georgia Pro Cond Semibold" panose="020B0604020202020204" pitchFamily="18" charset="0"/>
              </a:rPr>
              <a:t>Mark Snider, Principal, Snider, Fuller, and Stroh (Treasurer)</a:t>
            </a:r>
          </a:p>
          <a:p>
            <a:pPr>
              <a:spcAft>
                <a:spcPts val="600"/>
              </a:spcAft>
            </a:pPr>
            <a:r>
              <a:rPr lang="en-US" sz="2200" dirty="0">
                <a:solidFill>
                  <a:schemeClr val="tx2">
                    <a:lumMod val="50000"/>
                  </a:schemeClr>
                </a:solidFill>
                <a:latin typeface="Georgia Pro Cond Semibold" panose="020B0604020202020204" pitchFamily="18" charset="0"/>
              </a:rPr>
              <a:t>LeeAnn Johnson, Mental Health Advocate (Secretary)</a:t>
            </a:r>
          </a:p>
          <a:p>
            <a:pPr>
              <a:spcAft>
                <a:spcPts val="600"/>
              </a:spcAft>
            </a:pPr>
            <a:r>
              <a:rPr lang="en-US" sz="2200" dirty="0">
                <a:solidFill>
                  <a:schemeClr val="tx2">
                    <a:lumMod val="50000"/>
                  </a:schemeClr>
                </a:solidFill>
                <a:latin typeface="Georgia Pro Cond Semibold" panose="020B0604020202020204" pitchFamily="18" charset="0"/>
              </a:rPr>
              <a:t>Ted Strickland, 68</a:t>
            </a:r>
            <a:r>
              <a:rPr lang="en-US" sz="2200" baseline="30000" dirty="0">
                <a:solidFill>
                  <a:schemeClr val="tx2">
                    <a:lumMod val="50000"/>
                  </a:schemeClr>
                </a:solidFill>
                <a:latin typeface="Georgia Pro Cond Semibold" panose="020B0604020202020204" pitchFamily="18" charset="0"/>
              </a:rPr>
              <a:t>th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  <a:latin typeface="Georgia Pro Cond Semibold" panose="020B0604020202020204" pitchFamily="18" charset="0"/>
              </a:rPr>
              <a:t> Governor of Ohio</a:t>
            </a:r>
          </a:p>
          <a:p>
            <a:pPr>
              <a:spcAft>
                <a:spcPts val="600"/>
              </a:spcAft>
            </a:pPr>
            <a:r>
              <a:rPr lang="en-US" sz="2200" dirty="0">
                <a:solidFill>
                  <a:schemeClr val="tx2">
                    <a:lumMod val="50000"/>
                  </a:schemeClr>
                </a:solidFill>
                <a:latin typeface="Georgia Pro Cond Semibold" panose="020B0604020202020204" pitchFamily="18" charset="0"/>
              </a:rPr>
              <a:t>Robert Taft, 67</a:t>
            </a:r>
            <a:r>
              <a:rPr lang="en-US" sz="2200" baseline="30000" dirty="0">
                <a:solidFill>
                  <a:schemeClr val="tx2">
                    <a:lumMod val="50000"/>
                  </a:schemeClr>
                </a:solidFill>
                <a:latin typeface="Georgia Pro Cond Semibold" panose="020B0604020202020204" pitchFamily="18" charset="0"/>
              </a:rPr>
              <a:t>th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  <a:latin typeface="Georgia Pro Cond Semibold" panose="020B0604020202020204" pitchFamily="18" charset="0"/>
              </a:rPr>
              <a:t> Governor of Ohio</a:t>
            </a:r>
          </a:p>
          <a:p>
            <a:pPr>
              <a:spcAft>
                <a:spcPts val="600"/>
              </a:spcAft>
            </a:pPr>
            <a:r>
              <a:rPr lang="en-US" sz="2200" dirty="0">
                <a:solidFill>
                  <a:schemeClr val="tx2">
                    <a:lumMod val="50000"/>
                  </a:schemeClr>
                </a:solidFill>
                <a:latin typeface="Georgia Pro Cond Semibold" panose="020B0604020202020204" pitchFamily="18" charset="0"/>
              </a:rPr>
              <a:t>Robin Burrow, Principal, Eastern Elementary School</a:t>
            </a:r>
          </a:p>
          <a:p>
            <a:pPr>
              <a:spcAft>
                <a:spcPts val="600"/>
              </a:spcAft>
            </a:pPr>
            <a:r>
              <a:rPr lang="en-US" sz="2200" dirty="0">
                <a:solidFill>
                  <a:schemeClr val="tx2">
                    <a:lumMod val="50000"/>
                  </a:schemeClr>
                </a:solidFill>
                <a:latin typeface="Georgia Pro Cond Semibold" panose="020B0604020202020204" pitchFamily="18" charset="0"/>
              </a:rPr>
              <a:t>Nick Rees, Former President &amp; CEO, The Buckeye Ranch</a:t>
            </a:r>
          </a:p>
          <a:p>
            <a:pPr>
              <a:spcAft>
                <a:spcPts val="600"/>
              </a:spcAft>
            </a:pPr>
            <a:r>
              <a:rPr lang="en-US" sz="2200" dirty="0">
                <a:solidFill>
                  <a:schemeClr val="tx2">
                    <a:lumMod val="50000"/>
                  </a:schemeClr>
                </a:solidFill>
                <a:latin typeface="Georgia Pro Cond Semibold" panose="020B0604020202020204" pitchFamily="18" charset="0"/>
              </a:rPr>
              <a:t>Mary Sabin, Vice President for Institutional Advancement, </a:t>
            </a:r>
            <a:r>
              <a:rPr lang="en-US" sz="2200">
                <a:solidFill>
                  <a:schemeClr val="tx2">
                    <a:lumMod val="50000"/>
                  </a:schemeClr>
                </a:solidFill>
                <a:latin typeface="Georgia Pro Cond Semibold" panose="020B0604020202020204" pitchFamily="18" charset="0"/>
              </a:rPr>
              <a:t>Lourdes University</a:t>
            </a:r>
            <a:endParaRPr lang="en-US" sz="2200" dirty="0">
              <a:solidFill>
                <a:schemeClr val="tx2">
                  <a:lumMod val="50000"/>
                </a:schemeClr>
              </a:solidFill>
              <a:latin typeface="Georgia Pro Cond Semibold" panose="020B0604020202020204" pitchFamily="18" charset="0"/>
            </a:endParaRPr>
          </a:p>
          <a:p>
            <a:endParaRPr lang="en-US" sz="2200" dirty="0">
              <a:solidFill>
                <a:schemeClr val="tx2">
                  <a:lumMod val="50000"/>
                </a:schemeClr>
              </a:solidFill>
              <a:latin typeface="Georgia Pro Cond Semibold" panose="020B06040202020202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682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istogram&#10;&#10;Description automatically generated">
            <a:extLst>
              <a:ext uri="{FF2B5EF4-FFF2-40B4-BE49-F238E27FC236}">
                <a16:creationId xmlns:a16="http://schemas.microsoft.com/office/drawing/2014/main" id="{9145732C-8C9A-4532-B9CE-FCB5E0B985F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98" y="6095998"/>
            <a:ext cx="762001" cy="76200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3A125BB-DE29-454D-BAE0-8B976D0ECA08}"/>
              </a:ext>
            </a:extLst>
          </p:cNvPr>
          <p:cNvSpPr/>
          <p:nvPr/>
        </p:nvSpPr>
        <p:spPr>
          <a:xfrm>
            <a:off x="0" y="6095998"/>
            <a:ext cx="11429998" cy="750711"/>
          </a:xfrm>
          <a:prstGeom prst="rect">
            <a:avLst/>
          </a:prstGeom>
          <a:solidFill>
            <a:srgbClr val="3BA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bg1"/>
                </a:solidFill>
                <a:latin typeface="Georgia Pro Semibold" panose="02040702050405020303" pitchFamily="18" charset="0"/>
              </a:rPr>
              <a:t>Appalachian Children Coalition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4DC006-91BB-4448-9D45-E573FF37C588}"/>
              </a:ext>
            </a:extLst>
          </p:cNvPr>
          <p:cNvSpPr txBox="1"/>
          <p:nvPr/>
        </p:nvSpPr>
        <p:spPr>
          <a:xfrm>
            <a:off x="7298133" y="6229107"/>
            <a:ext cx="404477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>
                <a:solidFill>
                  <a:schemeClr val="bg1"/>
                </a:solidFill>
              </a:rPr>
              <a:t>www.appalachianchildrencoalition.org</a:t>
            </a:r>
          </a:p>
          <a:p>
            <a:pPr algn="r"/>
            <a:r>
              <a:rPr lang="en-US" sz="1050" i="1" dirty="0">
                <a:solidFill>
                  <a:schemeClr val="bg1"/>
                </a:solidFill>
              </a:rPr>
              <a:t>Where you live should not determine how you are treated</a:t>
            </a:r>
            <a:r>
              <a:rPr lang="en-US" sz="1050" i="1" dirty="0"/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8E19DA3-7187-41AA-848C-49357C23F3B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55600" y="707570"/>
            <a:ext cx="13174675" cy="538842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FA55F37-9375-43F3-A0CC-2C6FAEDF7730}"/>
              </a:ext>
            </a:extLst>
          </p:cNvPr>
          <p:cNvSpPr txBox="1"/>
          <p:nvPr/>
        </p:nvSpPr>
        <p:spPr>
          <a:xfrm>
            <a:off x="0" y="-32254"/>
            <a:ext cx="78812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solidFill>
                  <a:srgbClr val="215939"/>
                </a:solidFill>
                <a:latin typeface="Georgia Pro Semibold" panose="02040702050405020303" pitchFamily="18" charset="0"/>
              </a:rPr>
              <a:t>ACC Advisory Board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A1981A-8562-4682-A3D2-32988395B963}"/>
              </a:ext>
            </a:extLst>
          </p:cNvPr>
          <p:cNvSpPr txBox="1"/>
          <p:nvPr/>
        </p:nvSpPr>
        <p:spPr>
          <a:xfrm>
            <a:off x="79899" y="762001"/>
            <a:ext cx="3435658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2060"/>
                </a:solidFill>
                <a:effectLst/>
                <a:latin typeface="Georgia Pro Cond" panose="02040506050405020303" pitchFamily="18" charset="0"/>
                <a:ea typeface="Calibri" panose="020F0502020204030204" pitchFamily="34" charset="0"/>
              </a:rPr>
              <a:t>Cara Brook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2060"/>
                </a:solidFill>
                <a:effectLst/>
                <a:latin typeface="Georgia Pro Cond" panose="02040506050405020303" pitchFamily="18" charset="0"/>
                <a:ea typeface="Calibri" panose="020F0502020204030204" pitchFamily="34" charset="0"/>
              </a:rPr>
              <a:t>Executive Director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2060"/>
                </a:solidFill>
                <a:effectLst/>
                <a:latin typeface="Georgia Pro Cond" panose="02040506050405020303" pitchFamily="18" charset="0"/>
                <a:ea typeface="Calibri" panose="020F0502020204030204" pitchFamily="34" charset="0"/>
              </a:rPr>
              <a:t>Foundation for Appalachian Ohio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2060"/>
                </a:solidFill>
                <a:effectLst/>
                <a:latin typeface="Georgia Pro Cond" panose="02040506050405020303" pitchFamily="18" charset="0"/>
                <a:ea typeface="Calibri" panose="020F0502020204030204" pitchFamily="34" charset="0"/>
              </a:rPr>
              <a:t> 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2060"/>
                </a:solidFill>
                <a:effectLst/>
                <a:latin typeface="Georgia Pro Cond" panose="02040506050405020303" pitchFamily="18" charset="0"/>
                <a:ea typeface="Calibri" panose="020F0502020204030204" pitchFamily="34" charset="0"/>
              </a:rPr>
              <a:t>Earl Cecil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2060"/>
                </a:solidFill>
                <a:effectLst/>
                <a:latin typeface="Georgia Pro Cond" panose="02040506050405020303" pitchFamily="18" charset="0"/>
                <a:ea typeface="Calibri" panose="020F0502020204030204" pitchFamily="34" charset="0"/>
              </a:rPr>
              <a:t>Former Director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2060"/>
                </a:solidFill>
                <a:effectLst/>
                <a:latin typeface="Georgia Pro Cond" panose="02040506050405020303" pitchFamily="18" charset="0"/>
                <a:ea typeface="Calibri" panose="020F0502020204030204" pitchFamily="34" charset="0"/>
              </a:rPr>
              <a:t>317 Board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2060"/>
                </a:solidFill>
                <a:effectLst/>
                <a:latin typeface="Georgia Pro Cond" panose="02040506050405020303" pitchFamily="18" charset="0"/>
                <a:ea typeface="Calibri" panose="020F0502020204030204" pitchFamily="34" charset="0"/>
              </a:rPr>
              <a:t> 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2060"/>
                </a:solidFill>
                <a:effectLst/>
                <a:latin typeface="Georgia Pro Cond" panose="02040506050405020303" pitchFamily="18" charset="0"/>
                <a:ea typeface="Calibri" panose="020F0502020204030204" pitchFamily="34" charset="0"/>
              </a:rPr>
              <a:t>Fred </a:t>
            </a:r>
            <a:r>
              <a:rPr lang="en-US" sz="1200" b="1" dirty="0" err="1">
                <a:solidFill>
                  <a:srgbClr val="002060"/>
                </a:solidFill>
                <a:effectLst/>
                <a:latin typeface="Georgia Pro Cond" panose="02040506050405020303" pitchFamily="18" charset="0"/>
                <a:ea typeface="Calibri" panose="020F0502020204030204" pitchFamily="34" charset="0"/>
              </a:rPr>
              <a:t>Deel</a:t>
            </a:r>
            <a:endParaRPr lang="en-US" sz="1200" b="1" dirty="0">
              <a:solidFill>
                <a:srgbClr val="002060"/>
              </a:solidFill>
              <a:effectLst/>
              <a:latin typeface="Georgia Pro Cond" panose="02040506050405020303" pitchFamily="18" charset="0"/>
              <a:ea typeface="Calibri" panose="020F050202020403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2060"/>
                </a:solidFill>
                <a:effectLst/>
                <a:latin typeface="Georgia Pro Cond" panose="02040506050405020303" pitchFamily="18" charset="0"/>
                <a:ea typeface="Calibri" panose="020F0502020204030204" pitchFamily="34" charset="0"/>
              </a:rPr>
              <a:t>Former Director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2060"/>
                </a:solidFill>
                <a:effectLst/>
                <a:latin typeface="Georgia Pro Cond" panose="02040506050405020303" pitchFamily="18" charset="0"/>
                <a:ea typeface="Calibri" panose="020F0502020204030204" pitchFamily="34" charset="0"/>
              </a:rPr>
              <a:t>Governor’s Office of Appalachia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2060"/>
                </a:solidFill>
                <a:effectLst/>
                <a:latin typeface="Georgia Pro Cond" panose="02040506050405020303" pitchFamily="18" charset="0"/>
                <a:ea typeface="Calibri" panose="020F0502020204030204" pitchFamily="34" charset="0"/>
              </a:rPr>
              <a:t> 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2060"/>
                </a:solidFill>
                <a:effectLst/>
                <a:latin typeface="Georgia Pro Cond" panose="02040506050405020303" pitchFamily="18" charset="0"/>
                <a:ea typeface="Calibri" panose="020F0502020204030204" pitchFamily="34" charset="0"/>
              </a:rPr>
              <a:t>Orman Hall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2060"/>
                </a:solidFill>
                <a:effectLst/>
                <a:latin typeface="Georgia Pro Cond" panose="02040506050405020303" pitchFamily="18" charset="0"/>
                <a:ea typeface="Calibri" panose="020F0502020204030204" pitchFamily="34" charset="0"/>
              </a:rPr>
              <a:t>Adjunct Professor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2060"/>
                </a:solidFill>
                <a:effectLst/>
                <a:latin typeface="Georgia Pro Cond" panose="02040506050405020303" pitchFamily="18" charset="0"/>
                <a:ea typeface="Calibri" panose="020F0502020204030204" pitchFamily="34" charset="0"/>
              </a:rPr>
              <a:t>Research Lead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2060"/>
                </a:solidFill>
                <a:effectLst/>
                <a:latin typeface="Georgia Pro Cond" panose="02040506050405020303" pitchFamily="18" charset="0"/>
                <a:ea typeface="Calibri" panose="020F0502020204030204" pitchFamily="34" charset="0"/>
              </a:rPr>
              <a:t>Ohio Alliance for Population Health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2060"/>
                </a:solidFill>
                <a:effectLst/>
                <a:latin typeface="Georgia Pro Cond" panose="02040506050405020303" pitchFamily="18" charset="0"/>
                <a:ea typeface="Calibri" panose="020F0502020204030204" pitchFamily="34" charset="0"/>
              </a:rPr>
              <a:t> 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2060"/>
                </a:solidFill>
                <a:effectLst/>
                <a:latin typeface="Georgia Pro Cond" panose="02040506050405020303" pitchFamily="18" charset="0"/>
                <a:ea typeface="Calibri" panose="020F0502020204030204" pitchFamily="34" charset="0"/>
              </a:rPr>
              <a:t>Lisa Harper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2060"/>
                </a:solidFill>
                <a:effectLst/>
                <a:latin typeface="Georgia Pro Cond" panose="02040506050405020303" pitchFamily="18" charset="0"/>
                <a:ea typeface="Calibri" panose="020F0502020204030204" pitchFamily="34" charset="0"/>
              </a:rPr>
              <a:t>Youth &amp; Family Services Program Coordinator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2060"/>
                </a:solidFill>
                <a:effectLst/>
                <a:latin typeface="Georgia Pro Cond" panose="02040506050405020303" pitchFamily="18" charset="0"/>
                <a:ea typeface="Calibri" panose="020F0502020204030204" pitchFamily="34" charset="0"/>
              </a:rPr>
              <a:t>Perry Behavioral Health Choices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2060"/>
                </a:solidFill>
                <a:effectLst/>
                <a:latin typeface="Georgia Pro Cond" panose="02040506050405020303" pitchFamily="18" charset="0"/>
                <a:ea typeface="Calibri" panose="020F0502020204030204" pitchFamily="34" charset="0"/>
              </a:rPr>
              <a:t> 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2060"/>
                </a:solidFill>
                <a:effectLst/>
                <a:latin typeface="Georgia Pro Cond" panose="02040506050405020303" pitchFamily="18" charset="0"/>
                <a:ea typeface="Calibri" panose="020F0502020204030204" pitchFamily="34" charset="0"/>
              </a:rPr>
              <a:t>Rick Hodges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2060"/>
                </a:solidFill>
                <a:effectLst/>
                <a:latin typeface="Georgia Pro Cond" panose="02040506050405020303" pitchFamily="18" charset="0"/>
                <a:ea typeface="Calibri" panose="020F0502020204030204" pitchFamily="34" charset="0"/>
              </a:rPr>
              <a:t>Assistant Clinical Professor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2060"/>
                </a:solidFill>
                <a:effectLst/>
                <a:latin typeface="Georgia Pro Cond" panose="02040506050405020303" pitchFamily="18" charset="0"/>
                <a:ea typeface="Calibri" panose="020F0502020204030204" pitchFamily="34" charset="0"/>
              </a:rPr>
              <a:t>Director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2060"/>
                </a:solidFill>
                <a:effectLst/>
                <a:latin typeface="Georgia Pro Cond" panose="02040506050405020303" pitchFamily="18" charset="0"/>
                <a:ea typeface="Calibri" panose="020F0502020204030204" pitchFamily="34" charset="0"/>
              </a:rPr>
              <a:t>Ohio University/Ohio Alliance for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2060"/>
                </a:solidFill>
                <a:effectLst/>
                <a:latin typeface="Georgia Pro Cond" panose="02040506050405020303" pitchFamily="18" charset="0"/>
                <a:ea typeface="Calibri" panose="020F0502020204030204" pitchFamily="34" charset="0"/>
              </a:rPr>
              <a:t>     Population Health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effectLst/>
                <a:latin typeface="Georgia Pro Cond" panose="02040506050405020303" pitchFamily="18" charset="0"/>
                <a:ea typeface="Calibri" panose="020F0502020204030204" pitchFamily="34" charset="0"/>
              </a:rPr>
              <a:t> 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endParaRPr lang="en-US" sz="1200" b="1" dirty="0">
              <a:effectLst/>
              <a:latin typeface="Georgia Pro Cond" panose="02040506050405020303" pitchFamily="18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B1525A-5296-45CB-AB66-56FB593F3F63}"/>
              </a:ext>
            </a:extLst>
          </p:cNvPr>
          <p:cNvSpPr txBox="1"/>
          <p:nvPr/>
        </p:nvSpPr>
        <p:spPr>
          <a:xfrm>
            <a:off x="8123560" y="762001"/>
            <a:ext cx="3612719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2060"/>
                </a:solidFill>
                <a:effectLst/>
                <a:latin typeface="Georgia Pro Cond" panose="02040506050405020303" pitchFamily="18" charset="0"/>
                <a:ea typeface="Calibri" panose="020F0502020204030204" pitchFamily="34" charset="0"/>
              </a:rPr>
              <a:t>Tracy Plouck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2060"/>
                </a:solidFill>
                <a:effectLst/>
                <a:latin typeface="Georgia Pro Cond" panose="02040506050405020303" pitchFamily="18" charset="0"/>
                <a:ea typeface="Calibri" panose="020F0502020204030204" pitchFamily="34" charset="0"/>
              </a:rPr>
              <a:t>Assistant Clinical Professor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2060"/>
                </a:solidFill>
                <a:effectLst/>
                <a:latin typeface="Georgia Pro Cond" panose="02040506050405020303" pitchFamily="18" charset="0"/>
                <a:ea typeface="Calibri" panose="020F0502020204030204" pitchFamily="34" charset="0"/>
              </a:rPr>
              <a:t>Behavioral Health Lead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2060"/>
                </a:solidFill>
                <a:effectLst/>
                <a:latin typeface="Georgia Pro Cond" panose="02040506050405020303" pitchFamily="18" charset="0"/>
                <a:ea typeface="Calibri" panose="020F0502020204030204" pitchFamily="34" charset="0"/>
              </a:rPr>
              <a:t>Ohio University/Ohio Alliance for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2060"/>
                </a:solidFill>
                <a:effectLst/>
                <a:latin typeface="Georgia Pro Cond" panose="02040506050405020303" pitchFamily="18" charset="0"/>
                <a:ea typeface="Calibri" panose="020F0502020204030204" pitchFamily="34" charset="0"/>
              </a:rPr>
              <a:t>     Population Health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2060"/>
                </a:solidFill>
                <a:effectLst/>
                <a:latin typeface="Georgia Pro Cond" panose="02040506050405020303" pitchFamily="18" charset="0"/>
                <a:ea typeface="Calibri" panose="020F0502020204030204" pitchFamily="34" charset="0"/>
              </a:rPr>
              <a:t> 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2060"/>
                </a:solidFill>
                <a:effectLst/>
                <a:latin typeface="Georgia Pro Cond" panose="02040506050405020303" pitchFamily="18" charset="0"/>
                <a:ea typeface="Calibri" panose="020F0502020204030204" pitchFamily="34" charset="0"/>
              </a:rPr>
              <a:t>Megan Riddlebarger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2060"/>
                </a:solidFill>
                <a:effectLst/>
                <a:latin typeface="Georgia Pro Cond" panose="02040506050405020303" pitchFamily="18" charset="0"/>
                <a:ea typeface="Calibri" panose="020F0502020204030204" pitchFamily="34" charset="0"/>
              </a:rPr>
              <a:t>Executive Director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2060"/>
                </a:solidFill>
                <a:effectLst/>
                <a:latin typeface="Georgia Pro Cond" panose="02040506050405020303" pitchFamily="18" charset="0"/>
                <a:ea typeface="Calibri" panose="020F0502020204030204" pitchFamily="34" charset="0"/>
              </a:rPr>
              <a:t>Corporation for Appalachian Development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2060"/>
                </a:solidFill>
                <a:effectLst/>
                <a:latin typeface="Georgia Pro Cond" panose="02040506050405020303" pitchFamily="18" charset="0"/>
                <a:ea typeface="Calibri" panose="020F0502020204030204" pitchFamily="34" charset="0"/>
              </a:rPr>
              <a:t> 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2060"/>
                </a:solidFill>
                <a:effectLst/>
                <a:latin typeface="Georgia Pro Cond" panose="02040506050405020303" pitchFamily="18" charset="0"/>
                <a:ea typeface="Calibri" panose="020F0502020204030204" pitchFamily="34" charset="0"/>
              </a:rPr>
              <a:t>Sherry Shamblin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2060"/>
                </a:solidFill>
                <a:effectLst/>
                <a:latin typeface="Georgia Pro Cond" panose="02040506050405020303" pitchFamily="18" charset="0"/>
                <a:ea typeface="Calibri" panose="020F0502020204030204" pitchFamily="34" charset="0"/>
              </a:rPr>
              <a:t>Chief Strategy Officer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2060"/>
                </a:solidFill>
                <a:effectLst/>
                <a:latin typeface="Georgia Pro Cond" panose="02040506050405020303" pitchFamily="18" charset="0"/>
                <a:ea typeface="Calibri" panose="020F0502020204030204" pitchFamily="34" charset="0"/>
              </a:rPr>
              <a:t>Hopewell Health Centers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2060"/>
                </a:solidFill>
                <a:effectLst/>
                <a:latin typeface="Georgia Pro Cond" panose="02040506050405020303" pitchFamily="18" charset="0"/>
                <a:ea typeface="Calibri" panose="020F0502020204030204" pitchFamily="34" charset="0"/>
              </a:rPr>
              <a:t> 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2060"/>
                </a:solidFill>
                <a:effectLst/>
                <a:latin typeface="Georgia Pro Cond" panose="02040506050405020303" pitchFamily="18" charset="0"/>
                <a:ea typeface="Calibri" panose="020F0502020204030204" pitchFamily="34" charset="0"/>
              </a:rPr>
              <a:t>David Scholl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2060"/>
                </a:solidFill>
                <a:effectLst/>
                <a:latin typeface="Georgia Pro Cond" panose="02040506050405020303" pitchFamily="18" charset="0"/>
                <a:ea typeface="Calibri" panose="020F0502020204030204" pitchFamily="34" charset="0"/>
              </a:rPr>
              <a:t>Venture Partner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2060"/>
                </a:solidFill>
                <a:effectLst/>
                <a:latin typeface="Georgia Pro Cond" panose="02040506050405020303" pitchFamily="18" charset="0"/>
                <a:ea typeface="Calibri" panose="020F0502020204030204" pitchFamily="34" charset="0"/>
              </a:rPr>
              <a:t>Athenian Venture Partners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2060"/>
                </a:solidFill>
                <a:effectLst/>
                <a:latin typeface="Georgia Pro Cond" panose="02040506050405020303" pitchFamily="18" charset="0"/>
                <a:ea typeface="Calibri" panose="020F0502020204030204" pitchFamily="34" charset="0"/>
              </a:rPr>
              <a:t> 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2060"/>
                </a:solidFill>
                <a:effectLst/>
                <a:latin typeface="Georgia Pro Cond" panose="02040506050405020303" pitchFamily="18" charset="0"/>
                <a:ea typeface="Calibri" panose="020F0502020204030204" pitchFamily="34" charset="0"/>
              </a:rPr>
              <a:t>Samantha Shafer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2060"/>
                </a:solidFill>
                <a:effectLst/>
                <a:latin typeface="Georgia Pro Cond" panose="02040506050405020303" pitchFamily="18" charset="0"/>
                <a:ea typeface="Calibri" panose="020F0502020204030204" pitchFamily="34" charset="0"/>
              </a:rPr>
              <a:t>Chief Operating Officer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2060"/>
                </a:solidFill>
                <a:effectLst/>
                <a:latin typeface="Georgia Pro Cond" panose="02040506050405020303" pitchFamily="18" charset="0"/>
                <a:ea typeface="Calibri" panose="020F0502020204030204" pitchFamily="34" charset="0"/>
              </a:rPr>
              <a:t>Integrated Services for Behavioral Health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2060"/>
                </a:solidFill>
                <a:effectLst/>
                <a:latin typeface="Georgia Pro Cond" panose="02040506050405020303" pitchFamily="18" charset="0"/>
                <a:ea typeface="Calibri" panose="020F0502020204030204" pitchFamily="34" charset="0"/>
              </a:rPr>
              <a:t> 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2060"/>
                </a:solidFill>
                <a:effectLst/>
                <a:latin typeface="Georgia Pro Cond" panose="02040506050405020303" pitchFamily="18" charset="0"/>
                <a:ea typeface="Calibri" panose="020F0502020204030204" pitchFamily="34" charset="0"/>
              </a:rPr>
              <a:t>Jenny Stotts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2060"/>
                </a:solidFill>
                <a:effectLst/>
                <a:latin typeface="Georgia Pro Cond" panose="02040506050405020303" pitchFamily="18" charset="0"/>
                <a:ea typeface="Calibri" panose="020F0502020204030204" pitchFamily="34" charset="0"/>
              </a:rPr>
              <a:t>Executive Director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2060"/>
                </a:solidFill>
                <a:effectLst/>
                <a:latin typeface="Georgia Pro Cond" panose="02040506050405020303" pitchFamily="18" charset="0"/>
                <a:ea typeface="Calibri" panose="020F0502020204030204" pitchFamily="34" charset="0"/>
              </a:rPr>
              <a:t>Athens CASA/GAL Program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Georgia Pro Cond" panose="02040506050405020303" pitchFamily="18" charset="0"/>
                <a:ea typeface="Calibri" panose="020F0502020204030204" pitchFamily="34" charset="0"/>
              </a:rPr>
              <a:t> </a:t>
            </a:r>
            <a:endParaRPr lang="en-US" sz="1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D9C4D1-4729-49A5-8570-7559A56F0610}"/>
              </a:ext>
            </a:extLst>
          </p:cNvPr>
          <p:cNvSpPr txBox="1"/>
          <p:nvPr/>
        </p:nvSpPr>
        <p:spPr>
          <a:xfrm>
            <a:off x="4068441" y="762001"/>
            <a:ext cx="3612719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2060"/>
                </a:solidFill>
                <a:effectLst/>
                <a:latin typeface="Georgia Pro Cond" panose="02040506050405020303" pitchFamily="18" charset="0"/>
                <a:ea typeface="Calibri" panose="020F0502020204030204" pitchFamily="34" charset="0"/>
              </a:rPr>
              <a:t>Lesli Johnson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2060"/>
                </a:solidFill>
                <a:effectLst/>
                <a:latin typeface="Georgia Pro Cond" panose="02040506050405020303" pitchFamily="18" charset="0"/>
                <a:ea typeface="Calibri" panose="020F0502020204030204" pitchFamily="34" charset="0"/>
              </a:rPr>
              <a:t>Professor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2060"/>
                </a:solidFill>
                <a:effectLst/>
                <a:latin typeface="Georgia Pro Cond" panose="02040506050405020303" pitchFamily="18" charset="0"/>
                <a:ea typeface="Calibri" panose="020F0502020204030204" pitchFamily="34" charset="0"/>
              </a:rPr>
              <a:t>Ohio University Voinovich School of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2060"/>
                </a:solidFill>
                <a:effectLst/>
                <a:latin typeface="Georgia Pro Cond" panose="02040506050405020303" pitchFamily="18" charset="0"/>
                <a:ea typeface="Calibri" panose="020F0502020204030204" pitchFamily="34" charset="0"/>
              </a:rPr>
              <a:t>     Leadership &amp; Public Affairs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2060"/>
                </a:solidFill>
                <a:effectLst/>
                <a:latin typeface="Georgia Pro Cond" panose="02040506050405020303" pitchFamily="18" charset="0"/>
                <a:ea typeface="Calibri" panose="020F0502020204030204" pitchFamily="34" charset="0"/>
              </a:rPr>
              <a:t> 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2060"/>
                </a:solidFill>
                <a:effectLst/>
                <a:latin typeface="Georgia Pro Cond" panose="02040506050405020303" pitchFamily="18" charset="0"/>
                <a:ea typeface="Calibri" panose="020F0502020204030204" pitchFamily="34" charset="0"/>
              </a:rPr>
              <a:t>Jim Mahoney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2060"/>
                </a:solidFill>
                <a:effectLst/>
                <a:latin typeface="Georgia Pro Cond" panose="02040506050405020303" pitchFamily="18" charset="0"/>
                <a:ea typeface="Calibri" panose="020F0502020204030204" pitchFamily="34" charset="0"/>
              </a:rPr>
              <a:t>Former Executive Director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2060"/>
                </a:solidFill>
                <a:effectLst/>
                <a:latin typeface="Georgia Pro Cond" panose="02040506050405020303" pitchFamily="18" charset="0"/>
                <a:ea typeface="Calibri" panose="020F0502020204030204" pitchFamily="34" charset="0"/>
              </a:rPr>
              <a:t>Battelle for Kids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2060"/>
                </a:solidFill>
                <a:effectLst/>
                <a:latin typeface="Georgia Pro Cond" panose="02040506050405020303" pitchFamily="18" charset="0"/>
                <a:ea typeface="Calibri" panose="020F0502020204030204" pitchFamily="34" charset="0"/>
              </a:rPr>
              <a:t> 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2060"/>
                </a:solidFill>
                <a:effectLst/>
                <a:latin typeface="Georgia Pro Cond" panose="02040506050405020303" pitchFamily="18" charset="0"/>
                <a:ea typeface="Calibri" panose="020F0502020204030204" pitchFamily="34" charset="0"/>
              </a:rPr>
              <a:t>Rebecca Miller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2060"/>
                </a:solidFill>
                <a:effectLst/>
                <a:latin typeface="Georgia Pro Cond" panose="02040506050405020303" pitchFamily="18" charset="0"/>
                <a:ea typeface="Calibri" panose="020F0502020204030204" pitchFamily="34" charset="0"/>
              </a:rPr>
              <a:t>Sr. Director of Community Relations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2060"/>
                </a:solidFill>
                <a:effectLst/>
                <a:latin typeface="Georgia Pro Cond" panose="02040506050405020303" pitchFamily="18" charset="0"/>
                <a:ea typeface="Calibri" panose="020F0502020204030204" pitchFamily="34" charset="0"/>
              </a:rPr>
              <a:t>Ohio University College of Health Sciences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2060"/>
                </a:solidFill>
                <a:effectLst/>
                <a:latin typeface="Georgia Pro Cond" panose="02040506050405020303" pitchFamily="18" charset="0"/>
                <a:ea typeface="Calibri" panose="020F0502020204030204" pitchFamily="34" charset="0"/>
              </a:rPr>
              <a:t>     And Professions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2060"/>
                </a:solidFill>
                <a:effectLst/>
                <a:latin typeface="Georgia Pro Cond" panose="02040506050405020303" pitchFamily="18" charset="0"/>
                <a:ea typeface="Calibri" panose="020F0502020204030204" pitchFamily="34" charset="0"/>
              </a:rPr>
              <a:t> 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2060"/>
                </a:solidFill>
                <a:effectLst/>
                <a:latin typeface="Georgia Pro Cond" panose="02040506050405020303" pitchFamily="18" charset="0"/>
                <a:ea typeface="Calibri" panose="020F0502020204030204" pitchFamily="34" charset="0"/>
              </a:rPr>
              <a:t>Richard Murray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2060"/>
                </a:solidFill>
                <a:effectLst/>
                <a:latin typeface="Georgia Pro Cond" panose="02040506050405020303" pitchFamily="18" charset="0"/>
                <a:ea typeface="Calibri" panose="020F0502020204030204" pitchFamily="34" charset="0"/>
              </a:rPr>
              <a:t>Executive Director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2060"/>
                </a:solidFill>
                <a:effectLst/>
                <a:latin typeface="Georgia Pro Cond" panose="02040506050405020303" pitchFamily="18" charset="0"/>
                <a:ea typeface="Calibri" panose="020F0502020204030204" pitchFamily="34" charset="0"/>
              </a:rPr>
              <a:t>Coalition of Rural and Appalachian Schools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2060"/>
                </a:solidFill>
                <a:effectLst/>
                <a:latin typeface="Georgia Pro Cond" panose="02040506050405020303" pitchFamily="18" charset="0"/>
                <a:ea typeface="Calibri" panose="020F0502020204030204" pitchFamily="34" charset="0"/>
              </a:rPr>
              <a:t> 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2060"/>
                </a:solidFill>
                <a:effectLst/>
                <a:latin typeface="Georgia Pro Cond" panose="02040506050405020303" pitchFamily="18" charset="0"/>
                <a:ea typeface="Calibri" panose="020F0502020204030204" pitchFamily="34" charset="0"/>
              </a:rPr>
              <a:t>Tracy Najera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2060"/>
                </a:solidFill>
                <a:effectLst/>
                <a:latin typeface="Georgia Pro Cond" panose="02040506050405020303" pitchFamily="18" charset="0"/>
                <a:ea typeface="Calibri" panose="020F0502020204030204" pitchFamily="34" charset="0"/>
              </a:rPr>
              <a:t>Executive Director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2060"/>
                </a:solidFill>
                <a:effectLst/>
                <a:latin typeface="Georgia Pro Cond" panose="02040506050405020303" pitchFamily="18" charset="0"/>
                <a:ea typeface="Calibri" panose="020F0502020204030204" pitchFamily="34" charset="0"/>
              </a:rPr>
              <a:t>Children’s Defense Fund-Ohio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2060"/>
                </a:solidFill>
                <a:effectLst/>
                <a:latin typeface="Georgia Pro Cond" panose="02040506050405020303" pitchFamily="18" charset="0"/>
                <a:ea typeface="Calibri" panose="020F0502020204030204" pitchFamily="34" charset="0"/>
              </a:rPr>
              <a:t> 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2060"/>
                </a:solidFill>
                <a:effectLst/>
                <a:latin typeface="Georgia Pro Cond" panose="02040506050405020303" pitchFamily="18" charset="0"/>
                <a:ea typeface="Calibri" panose="020F0502020204030204" pitchFamily="34" charset="0"/>
              </a:rPr>
              <a:t>Debbie Phillips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2060"/>
                </a:solidFill>
                <a:effectLst/>
                <a:latin typeface="Georgia Pro Cond" panose="02040506050405020303" pitchFamily="18" charset="0"/>
                <a:ea typeface="Calibri" panose="020F0502020204030204" pitchFamily="34" charset="0"/>
              </a:rPr>
              <a:t>Executive Director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2060"/>
                </a:solidFill>
                <a:effectLst/>
                <a:latin typeface="Georgia Pro Cond" panose="02040506050405020303" pitchFamily="18" charset="0"/>
                <a:ea typeface="Calibri" panose="020F0502020204030204" pitchFamily="34" charset="0"/>
              </a:rPr>
              <a:t>Rural Action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Georgia Pro Cond" panose="02040506050405020303" pitchFamily="18" charset="0"/>
                <a:ea typeface="Calibri" panose="020F0502020204030204" pitchFamily="34" charset="0"/>
              </a:rPr>
              <a:t> 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877873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 Template (Green)" id="{8B03C7BB-F021-45A1-8A64-35B0BF418F9D}" vid="{4AAA3873-76B1-42C5-BE71-A13AA1D9AB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7887</TotalTime>
  <Words>761</Words>
  <Application>Microsoft Office PowerPoint</Application>
  <PresentationFormat>Widescreen</PresentationFormat>
  <Paragraphs>172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Aharoni</vt:lpstr>
      <vt:lpstr>Arial</vt:lpstr>
      <vt:lpstr>Calibri</vt:lpstr>
      <vt:lpstr>Calibri Light</vt:lpstr>
      <vt:lpstr>Georgia Pro Cond</vt:lpstr>
      <vt:lpstr>Georgia Pro Cond Semibold</vt:lpstr>
      <vt:lpstr>Georgia Pro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Randy Leite</dc:creator>
  <cp:lastModifiedBy>Hartman, Cindy</cp:lastModifiedBy>
  <cp:revision>41</cp:revision>
  <dcterms:created xsi:type="dcterms:W3CDTF">2020-12-31T18:58:36Z</dcterms:created>
  <dcterms:modified xsi:type="dcterms:W3CDTF">2021-10-26T21:22:57Z</dcterms:modified>
</cp:coreProperties>
</file>