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85" r:id="rId5"/>
    <p:sldId id="286" r:id="rId6"/>
    <p:sldId id="288" r:id="rId7"/>
    <p:sldId id="287" r:id="rId8"/>
    <p:sldId id="300" r:id="rId9"/>
    <p:sldId id="306" r:id="rId10"/>
    <p:sldId id="289" r:id="rId11"/>
    <p:sldId id="293" r:id="rId12"/>
    <p:sldId id="301" r:id="rId13"/>
    <p:sldId id="290" r:id="rId14"/>
    <p:sldId id="291" r:id="rId15"/>
    <p:sldId id="292" r:id="rId16"/>
    <p:sldId id="296" r:id="rId17"/>
    <p:sldId id="302" r:id="rId18"/>
    <p:sldId id="298" r:id="rId19"/>
    <p:sldId id="307" r:id="rId20"/>
    <p:sldId id="303" r:id="rId21"/>
    <p:sldId id="30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Rayner" initials="LR" lastIdx="1" clrIdx="0">
    <p:extLst>
      <p:ext uri="{19B8F6BF-5375-455C-9EA6-DF929625EA0E}">
        <p15:presenceInfo xmlns:p15="http://schemas.microsoft.com/office/powerpoint/2012/main" userId="S::lindsay.rayner@mvesc.org::f3275b55-c00e-40d4-91db-ce35559cff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78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0D19E-95D7-4347-9766-FB8A65B6686B}" v="488" dt="2021-10-19T23:00:0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660" autoAdjust="0"/>
  </p:normalViewPr>
  <p:slideViewPr>
    <p:cSldViewPr>
      <p:cViewPr varScale="1">
        <p:scale>
          <a:sx n="100" d="100"/>
          <a:sy n="100" d="100"/>
        </p:scale>
        <p:origin x="25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1AA8A-B0EB-4A32-A457-45704623133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57EE249-D837-49E1-ACA9-71B1769446C0}">
      <dgm:prSet/>
      <dgm:spPr/>
      <dgm:t>
        <a:bodyPr/>
        <a:lstStyle/>
        <a:p>
          <a:pPr>
            <a:lnSpc>
              <a:spcPct val="100000"/>
            </a:lnSpc>
          </a:pPr>
          <a:r>
            <a:rPr lang="en-US"/>
            <a:t>Measurable Goals centered around behavioral and academic outcomes</a:t>
          </a:r>
        </a:p>
      </dgm:t>
    </dgm:pt>
    <dgm:pt modelId="{2B447746-28F3-42C4-88F9-58F3221C40C7}" type="parTrans" cxnId="{71D1CEDE-B82B-4468-A423-D026030DFA6E}">
      <dgm:prSet/>
      <dgm:spPr/>
      <dgm:t>
        <a:bodyPr/>
        <a:lstStyle/>
        <a:p>
          <a:endParaRPr lang="en-US"/>
        </a:p>
      </dgm:t>
    </dgm:pt>
    <dgm:pt modelId="{26E692AC-CF5A-4E7E-A7FF-3A3F46915250}" type="sibTrans" cxnId="{71D1CEDE-B82B-4468-A423-D026030DFA6E}">
      <dgm:prSet/>
      <dgm:spPr/>
      <dgm:t>
        <a:bodyPr/>
        <a:lstStyle/>
        <a:p>
          <a:endParaRPr lang="en-US"/>
        </a:p>
      </dgm:t>
    </dgm:pt>
    <dgm:pt modelId="{46ABA924-6A0D-4151-80D5-C0180E6F7E9A}">
      <dgm:prSet/>
      <dgm:spPr/>
      <dgm:t>
        <a:bodyPr/>
        <a:lstStyle/>
        <a:p>
          <a:pPr>
            <a:lnSpc>
              <a:spcPct val="100000"/>
            </a:lnSpc>
          </a:pPr>
          <a:r>
            <a:rPr lang="en-US"/>
            <a:t>Consistent Tracking and Analyzing</a:t>
          </a:r>
        </a:p>
      </dgm:t>
    </dgm:pt>
    <dgm:pt modelId="{F7FE5007-0B3C-4359-B511-580094528E60}" type="parTrans" cxnId="{C1F52BAF-C8A0-4458-B1F0-E6F46350BE12}">
      <dgm:prSet/>
      <dgm:spPr/>
      <dgm:t>
        <a:bodyPr/>
        <a:lstStyle/>
        <a:p>
          <a:endParaRPr lang="en-US"/>
        </a:p>
      </dgm:t>
    </dgm:pt>
    <dgm:pt modelId="{07D5A840-B596-4EA3-BBCB-84EC311FB9B7}" type="sibTrans" cxnId="{C1F52BAF-C8A0-4458-B1F0-E6F46350BE12}">
      <dgm:prSet/>
      <dgm:spPr/>
      <dgm:t>
        <a:bodyPr/>
        <a:lstStyle/>
        <a:p>
          <a:endParaRPr lang="en-US"/>
        </a:p>
      </dgm:t>
    </dgm:pt>
    <dgm:pt modelId="{885FF972-B0F5-41AC-B6FF-9F55C22CDA9B}">
      <dgm:prSet/>
      <dgm:spPr/>
      <dgm:t>
        <a:bodyPr/>
        <a:lstStyle/>
        <a:p>
          <a:pPr>
            <a:lnSpc>
              <a:spcPct val="100000"/>
            </a:lnSpc>
          </a:pPr>
          <a:r>
            <a:rPr lang="en-US"/>
            <a:t>3-5 Behavioral Expectations that are defined, taught, and retaught.</a:t>
          </a:r>
        </a:p>
      </dgm:t>
    </dgm:pt>
    <dgm:pt modelId="{0689436F-7D90-4E83-8470-B80AA045FA18}" type="parTrans" cxnId="{5D116A39-FD25-4034-BB92-8F2608E79795}">
      <dgm:prSet/>
      <dgm:spPr/>
      <dgm:t>
        <a:bodyPr/>
        <a:lstStyle/>
        <a:p>
          <a:endParaRPr lang="en-US"/>
        </a:p>
      </dgm:t>
    </dgm:pt>
    <dgm:pt modelId="{488465C0-8B88-4B22-AE49-E29F9AA6BE60}" type="sibTrans" cxnId="{5D116A39-FD25-4034-BB92-8F2608E79795}">
      <dgm:prSet/>
      <dgm:spPr/>
      <dgm:t>
        <a:bodyPr/>
        <a:lstStyle/>
        <a:p>
          <a:endParaRPr lang="en-US"/>
        </a:p>
      </dgm:t>
    </dgm:pt>
    <dgm:pt modelId="{DE73EECD-078F-480B-9B2F-D0DD3894F04F}">
      <dgm:prSet/>
      <dgm:spPr/>
      <dgm:t>
        <a:bodyPr/>
        <a:lstStyle/>
        <a:p>
          <a:pPr>
            <a:lnSpc>
              <a:spcPct val="100000"/>
            </a:lnSpc>
          </a:pPr>
          <a:r>
            <a:rPr lang="en-US" dirty="0"/>
            <a:t>Collaboration with families and community</a:t>
          </a:r>
        </a:p>
      </dgm:t>
    </dgm:pt>
    <dgm:pt modelId="{13226DDC-430B-4B03-AC07-0772344F4FFD}" type="parTrans" cxnId="{9BB517A9-F2BA-4E83-8449-AC2B772062DE}">
      <dgm:prSet/>
      <dgm:spPr/>
      <dgm:t>
        <a:bodyPr/>
        <a:lstStyle/>
        <a:p>
          <a:endParaRPr lang="en-US"/>
        </a:p>
      </dgm:t>
    </dgm:pt>
    <dgm:pt modelId="{C8B65EF3-2482-46E9-9E4D-18A73AF2837D}" type="sibTrans" cxnId="{9BB517A9-F2BA-4E83-8449-AC2B772062DE}">
      <dgm:prSet/>
      <dgm:spPr/>
      <dgm:t>
        <a:bodyPr/>
        <a:lstStyle/>
        <a:p>
          <a:endParaRPr lang="en-US"/>
        </a:p>
      </dgm:t>
    </dgm:pt>
    <dgm:pt modelId="{19D0FE3F-F522-49E1-AE71-1D8A6349EAFF}" type="pres">
      <dgm:prSet presAssocID="{D2D1AA8A-B0EB-4A32-A457-457046231336}" presName="root" presStyleCnt="0">
        <dgm:presLayoutVars>
          <dgm:dir/>
          <dgm:resizeHandles val="exact"/>
        </dgm:presLayoutVars>
      </dgm:prSet>
      <dgm:spPr/>
    </dgm:pt>
    <dgm:pt modelId="{EEAF059E-4E68-4407-B54D-621C2F9CCD6F}" type="pres">
      <dgm:prSet presAssocID="{757EE249-D837-49E1-ACA9-71B1769446C0}" presName="compNode" presStyleCnt="0"/>
      <dgm:spPr/>
    </dgm:pt>
    <dgm:pt modelId="{C9402EB8-54DA-4E1A-A7A8-1B61DCB59C45}" type="pres">
      <dgm:prSet presAssocID="{757EE249-D837-49E1-ACA9-71B1769446C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27A3D275-674E-4F87-ACE3-9E8DFB5A8D26}" type="pres">
      <dgm:prSet presAssocID="{757EE249-D837-49E1-ACA9-71B1769446C0}" presName="spaceRect" presStyleCnt="0"/>
      <dgm:spPr/>
    </dgm:pt>
    <dgm:pt modelId="{B334B38B-C230-434B-95F3-B9AA628EA962}" type="pres">
      <dgm:prSet presAssocID="{757EE249-D837-49E1-ACA9-71B1769446C0}" presName="textRect" presStyleLbl="revTx" presStyleIdx="0" presStyleCnt="4">
        <dgm:presLayoutVars>
          <dgm:chMax val="1"/>
          <dgm:chPref val="1"/>
        </dgm:presLayoutVars>
      </dgm:prSet>
      <dgm:spPr/>
    </dgm:pt>
    <dgm:pt modelId="{47B7016C-E444-4255-B2D2-E1A9EA5BC664}" type="pres">
      <dgm:prSet presAssocID="{26E692AC-CF5A-4E7E-A7FF-3A3F46915250}" presName="sibTrans" presStyleCnt="0"/>
      <dgm:spPr/>
    </dgm:pt>
    <dgm:pt modelId="{54E1C3D7-E1EE-49B1-AD4A-4406C4D0BA83}" type="pres">
      <dgm:prSet presAssocID="{46ABA924-6A0D-4151-80D5-C0180E6F7E9A}" presName="compNode" presStyleCnt="0"/>
      <dgm:spPr/>
    </dgm:pt>
    <dgm:pt modelId="{763BA328-584E-4C78-A776-64F9E4C57F08}" type="pres">
      <dgm:prSet presAssocID="{46ABA924-6A0D-4151-80D5-C0180E6F7E9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887DFF72-6D8F-4C13-9948-0A65D9D94A96}" type="pres">
      <dgm:prSet presAssocID="{46ABA924-6A0D-4151-80D5-C0180E6F7E9A}" presName="spaceRect" presStyleCnt="0"/>
      <dgm:spPr/>
    </dgm:pt>
    <dgm:pt modelId="{7CCBB0E7-4203-4D2D-A300-B2B48D9F5722}" type="pres">
      <dgm:prSet presAssocID="{46ABA924-6A0D-4151-80D5-C0180E6F7E9A}" presName="textRect" presStyleLbl="revTx" presStyleIdx="1" presStyleCnt="4">
        <dgm:presLayoutVars>
          <dgm:chMax val="1"/>
          <dgm:chPref val="1"/>
        </dgm:presLayoutVars>
      </dgm:prSet>
      <dgm:spPr/>
    </dgm:pt>
    <dgm:pt modelId="{46DC4057-8A8D-4807-BFED-914A0AEE849A}" type="pres">
      <dgm:prSet presAssocID="{07D5A840-B596-4EA3-BBCB-84EC311FB9B7}" presName="sibTrans" presStyleCnt="0"/>
      <dgm:spPr/>
    </dgm:pt>
    <dgm:pt modelId="{9D1E8BA1-79F3-49DE-BBE9-CCA0B018CF18}" type="pres">
      <dgm:prSet presAssocID="{885FF972-B0F5-41AC-B6FF-9F55C22CDA9B}" presName="compNode" presStyleCnt="0"/>
      <dgm:spPr/>
    </dgm:pt>
    <dgm:pt modelId="{4C641B40-24F4-41C7-B5BA-F80D770ABC63}" type="pres">
      <dgm:prSet presAssocID="{885FF972-B0F5-41AC-B6FF-9F55C22CDA9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lot"/>
        </a:ext>
      </dgm:extLst>
    </dgm:pt>
    <dgm:pt modelId="{42AD42B4-8F9E-45E0-9880-1500E6053EE4}" type="pres">
      <dgm:prSet presAssocID="{885FF972-B0F5-41AC-B6FF-9F55C22CDA9B}" presName="spaceRect" presStyleCnt="0"/>
      <dgm:spPr/>
    </dgm:pt>
    <dgm:pt modelId="{9CCCB64A-42C4-4253-8B25-95EDFF5A601D}" type="pres">
      <dgm:prSet presAssocID="{885FF972-B0F5-41AC-B6FF-9F55C22CDA9B}" presName="textRect" presStyleLbl="revTx" presStyleIdx="2" presStyleCnt="4">
        <dgm:presLayoutVars>
          <dgm:chMax val="1"/>
          <dgm:chPref val="1"/>
        </dgm:presLayoutVars>
      </dgm:prSet>
      <dgm:spPr/>
    </dgm:pt>
    <dgm:pt modelId="{9378D599-FE92-4AC2-B062-A55AFA779230}" type="pres">
      <dgm:prSet presAssocID="{488465C0-8B88-4B22-AE49-E29F9AA6BE60}" presName="sibTrans" presStyleCnt="0"/>
      <dgm:spPr/>
    </dgm:pt>
    <dgm:pt modelId="{6796A622-07AE-4D3C-9A65-2D4BC4C2F2D2}" type="pres">
      <dgm:prSet presAssocID="{DE73EECD-078F-480B-9B2F-D0DD3894F04F}" presName="compNode" presStyleCnt="0"/>
      <dgm:spPr/>
    </dgm:pt>
    <dgm:pt modelId="{2BF0C3EE-E550-4F04-8A0A-4CB3671C42EB}" type="pres">
      <dgm:prSet presAssocID="{DE73EECD-078F-480B-9B2F-D0DD3894F04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ycle with People"/>
        </a:ext>
      </dgm:extLst>
    </dgm:pt>
    <dgm:pt modelId="{646A47E6-457A-46D0-94EC-404228F5280D}" type="pres">
      <dgm:prSet presAssocID="{DE73EECD-078F-480B-9B2F-D0DD3894F04F}" presName="spaceRect" presStyleCnt="0"/>
      <dgm:spPr/>
    </dgm:pt>
    <dgm:pt modelId="{26B5BA01-DB77-4135-947B-0028B4DDB1D3}" type="pres">
      <dgm:prSet presAssocID="{DE73EECD-078F-480B-9B2F-D0DD3894F04F}" presName="textRect" presStyleLbl="revTx" presStyleIdx="3" presStyleCnt="4" custScaleX="90793" custScaleY="74924">
        <dgm:presLayoutVars>
          <dgm:chMax val="1"/>
          <dgm:chPref val="1"/>
        </dgm:presLayoutVars>
      </dgm:prSet>
      <dgm:spPr/>
    </dgm:pt>
  </dgm:ptLst>
  <dgm:cxnLst>
    <dgm:cxn modelId="{C9E35303-476E-4602-9569-6746314C3A0A}" type="presOf" srcId="{D2D1AA8A-B0EB-4A32-A457-457046231336}" destId="{19D0FE3F-F522-49E1-AE71-1D8A6349EAFF}" srcOrd="0" destOrd="0" presId="urn:microsoft.com/office/officeart/2018/2/layout/IconLabelList"/>
    <dgm:cxn modelId="{412BD113-E2C9-4DF4-9846-28BC77620E05}" type="presOf" srcId="{885FF972-B0F5-41AC-B6FF-9F55C22CDA9B}" destId="{9CCCB64A-42C4-4253-8B25-95EDFF5A601D}" srcOrd="0" destOrd="0" presId="urn:microsoft.com/office/officeart/2018/2/layout/IconLabelList"/>
    <dgm:cxn modelId="{872A7C27-68D9-4098-AAD2-5BEDF213AF04}" type="presOf" srcId="{757EE249-D837-49E1-ACA9-71B1769446C0}" destId="{B334B38B-C230-434B-95F3-B9AA628EA962}" srcOrd="0" destOrd="0" presId="urn:microsoft.com/office/officeart/2018/2/layout/IconLabelList"/>
    <dgm:cxn modelId="{5D116A39-FD25-4034-BB92-8F2608E79795}" srcId="{D2D1AA8A-B0EB-4A32-A457-457046231336}" destId="{885FF972-B0F5-41AC-B6FF-9F55C22CDA9B}" srcOrd="2" destOrd="0" parTransId="{0689436F-7D90-4E83-8470-B80AA045FA18}" sibTransId="{488465C0-8B88-4B22-AE49-E29F9AA6BE60}"/>
    <dgm:cxn modelId="{9BB517A9-F2BA-4E83-8449-AC2B772062DE}" srcId="{D2D1AA8A-B0EB-4A32-A457-457046231336}" destId="{DE73EECD-078F-480B-9B2F-D0DD3894F04F}" srcOrd="3" destOrd="0" parTransId="{13226DDC-430B-4B03-AC07-0772344F4FFD}" sibTransId="{C8B65EF3-2482-46E9-9E4D-18A73AF2837D}"/>
    <dgm:cxn modelId="{C1F52BAF-C8A0-4458-B1F0-E6F46350BE12}" srcId="{D2D1AA8A-B0EB-4A32-A457-457046231336}" destId="{46ABA924-6A0D-4151-80D5-C0180E6F7E9A}" srcOrd="1" destOrd="0" parTransId="{F7FE5007-0B3C-4359-B511-580094528E60}" sibTransId="{07D5A840-B596-4EA3-BBCB-84EC311FB9B7}"/>
    <dgm:cxn modelId="{D9B72DDB-E214-487B-BC70-EC7F25AF54CD}" type="presOf" srcId="{DE73EECD-078F-480B-9B2F-D0DD3894F04F}" destId="{26B5BA01-DB77-4135-947B-0028B4DDB1D3}" srcOrd="0" destOrd="0" presId="urn:microsoft.com/office/officeart/2018/2/layout/IconLabelList"/>
    <dgm:cxn modelId="{71D1CEDE-B82B-4468-A423-D026030DFA6E}" srcId="{D2D1AA8A-B0EB-4A32-A457-457046231336}" destId="{757EE249-D837-49E1-ACA9-71B1769446C0}" srcOrd="0" destOrd="0" parTransId="{2B447746-28F3-42C4-88F9-58F3221C40C7}" sibTransId="{26E692AC-CF5A-4E7E-A7FF-3A3F46915250}"/>
    <dgm:cxn modelId="{63BF80E0-F89C-45A6-A336-914D14FAB9A3}" type="presOf" srcId="{46ABA924-6A0D-4151-80D5-C0180E6F7E9A}" destId="{7CCBB0E7-4203-4D2D-A300-B2B48D9F5722}" srcOrd="0" destOrd="0" presId="urn:microsoft.com/office/officeart/2018/2/layout/IconLabelList"/>
    <dgm:cxn modelId="{60D48E76-D970-40ED-8A51-30F54F9E4468}" type="presParOf" srcId="{19D0FE3F-F522-49E1-AE71-1D8A6349EAFF}" destId="{EEAF059E-4E68-4407-B54D-621C2F9CCD6F}" srcOrd="0" destOrd="0" presId="urn:microsoft.com/office/officeart/2018/2/layout/IconLabelList"/>
    <dgm:cxn modelId="{756A721A-C229-40D3-978E-FABE9B731DCD}" type="presParOf" srcId="{EEAF059E-4E68-4407-B54D-621C2F9CCD6F}" destId="{C9402EB8-54DA-4E1A-A7A8-1B61DCB59C45}" srcOrd="0" destOrd="0" presId="urn:microsoft.com/office/officeart/2018/2/layout/IconLabelList"/>
    <dgm:cxn modelId="{FE6EEF8F-2301-4911-92D2-31E3B934A92B}" type="presParOf" srcId="{EEAF059E-4E68-4407-B54D-621C2F9CCD6F}" destId="{27A3D275-674E-4F87-ACE3-9E8DFB5A8D26}" srcOrd="1" destOrd="0" presId="urn:microsoft.com/office/officeart/2018/2/layout/IconLabelList"/>
    <dgm:cxn modelId="{EF0137C3-6B47-4656-A1BD-5EBCFCB0CB81}" type="presParOf" srcId="{EEAF059E-4E68-4407-B54D-621C2F9CCD6F}" destId="{B334B38B-C230-434B-95F3-B9AA628EA962}" srcOrd="2" destOrd="0" presId="urn:microsoft.com/office/officeart/2018/2/layout/IconLabelList"/>
    <dgm:cxn modelId="{EC154EB7-7F81-4D9C-A208-07B0AB74829C}" type="presParOf" srcId="{19D0FE3F-F522-49E1-AE71-1D8A6349EAFF}" destId="{47B7016C-E444-4255-B2D2-E1A9EA5BC664}" srcOrd="1" destOrd="0" presId="urn:microsoft.com/office/officeart/2018/2/layout/IconLabelList"/>
    <dgm:cxn modelId="{D6872E4C-F2A2-4B1E-B180-FBD1C0D7F71A}" type="presParOf" srcId="{19D0FE3F-F522-49E1-AE71-1D8A6349EAFF}" destId="{54E1C3D7-E1EE-49B1-AD4A-4406C4D0BA83}" srcOrd="2" destOrd="0" presId="urn:microsoft.com/office/officeart/2018/2/layout/IconLabelList"/>
    <dgm:cxn modelId="{D6B535F2-F7F5-4557-9BD8-B2F64700C15E}" type="presParOf" srcId="{54E1C3D7-E1EE-49B1-AD4A-4406C4D0BA83}" destId="{763BA328-584E-4C78-A776-64F9E4C57F08}" srcOrd="0" destOrd="0" presId="urn:microsoft.com/office/officeart/2018/2/layout/IconLabelList"/>
    <dgm:cxn modelId="{DAA555E3-A70D-4249-A263-AF29FBA6180B}" type="presParOf" srcId="{54E1C3D7-E1EE-49B1-AD4A-4406C4D0BA83}" destId="{887DFF72-6D8F-4C13-9948-0A65D9D94A96}" srcOrd="1" destOrd="0" presId="urn:microsoft.com/office/officeart/2018/2/layout/IconLabelList"/>
    <dgm:cxn modelId="{969929E2-1CF5-42C0-8716-FDD84646047F}" type="presParOf" srcId="{54E1C3D7-E1EE-49B1-AD4A-4406C4D0BA83}" destId="{7CCBB0E7-4203-4D2D-A300-B2B48D9F5722}" srcOrd="2" destOrd="0" presId="urn:microsoft.com/office/officeart/2018/2/layout/IconLabelList"/>
    <dgm:cxn modelId="{238621B6-A5AF-4EED-A48A-C1321566317D}" type="presParOf" srcId="{19D0FE3F-F522-49E1-AE71-1D8A6349EAFF}" destId="{46DC4057-8A8D-4807-BFED-914A0AEE849A}" srcOrd="3" destOrd="0" presId="urn:microsoft.com/office/officeart/2018/2/layout/IconLabelList"/>
    <dgm:cxn modelId="{6847897C-EA0C-4497-AC6D-3AD7366B984D}" type="presParOf" srcId="{19D0FE3F-F522-49E1-AE71-1D8A6349EAFF}" destId="{9D1E8BA1-79F3-49DE-BBE9-CCA0B018CF18}" srcOrd="4" destOrd="0" presId="urn:microsoft.com/office/officeart/2018/2/layout/IconLabelList"/>
    <dgm:cxn modelId="{AA9B4F3C-5BA0-41C9-8028-2FB294EFE6EA}" type="presParOf" srcId="{9D1E8BA1-79F3-49DE-BBE9-CCA0B018CF18}" destId="{4C641B40-24F4-41C7-B5BA-F80D770ABC63}" srcOrd="0" destOrd="0" presId="urn:microsoft.com/office/officeart/2018/2/layout/IconLabelList"/>
    <dgm:cxn modelId="{FA42204D-48C9-4F98-9CF5-1E25149CD176}" type="presParOf" srcId="{9D1E8BA1-79F3-49DE-BBE9-CCA0B018CF18}" destId="{42AD42B4-8F9E-45E0-9880-1500E6053EE4}" srcOrd="1" destOrd="0" presId="urn:microsoft.com/office/officeart/2018/2/layout/IconLabelList"/>
    <dgm:cxn modelId="{2237D02A-6A39-4C83-8F3A-FE7B1372DFF5}" type="presParOf" srcId="{9D1E8BA1-79F3-49DE-BBE9-CCA0B018CF18}" destId="{9CCCB64A-42C4-4253-8B25-95EDFF5A601D}" srcOrd="2" destOrd="0" presId="urn:microsoft.com/office/officeart/2018/2/layout/IconLabelList"/>
    <dgm:cxn modelId="{6B6C0438-C6DB-4C02-9BD3-F438C2AD78D9}" type="presParOf" srcId="{19D0FE3F-F522-49E1-AE71-1D8A6349EAFF}" destId="{9378D599-FE92-4AC2-B062-A55AFA779230}" srcOrd="5" destOrd="0" presId="urn:microsoft.com/office/officeart/2018/2/layout/IconLabelList"/>
    <dgm:cxn modelId="{EFEED728-863F-4406-87CF-BACF74938A2C}" type="presParOf" srcId="{19D0FE3F-F522-49E1-AE71-1D8A6349EAFF}" destId="{6796A622-07AE-4D3C-9A65-2D4BC4C2F2D2}" srcOrd="6" destOrd="0" presId="urn:microsoft.com/office/officeart/2018/2/layout/IconLabelList"/>
    <dgm:cxn modelId="{311CB3F6-E918-4A85-8E4D-6C383AAE4865}" type="presParOf" srcId="{6796A622-07AE-4D3C-9A65-2D4BC4C2F2D2}" destId="{2BF0C3EE-E550-4F04-8A0A-4CB3671C42EB}" srcOrd="0" destOrd="0" presId="urn:microsoft.com/office/officeart/2018/2/layout/IconLabelList"/>
    <dgm:cxn modelId="{51D3BBB6-66F4-4A57-9E68-D4124531E041}" type="presParOf" srcId="{6796A622-07AE-4D3C-9A65-2D4BC4C2F2D2}" destId="{646A47E6-457A-46D0-94EC-404228F5280D}" srcOrd="1" destOrd="0" presId="urn:microsoft.com/office/officeart/2018/2/layout/IconLabelList"/>
    <dgm:cxn modelId="{57D232A3-6E2A-4290-A1AE-4D4FEFC9FCD9}" type="presParOf" srcId="{6796A622-07AE-4D3C-9A65-2D4BC4C2F2D2}" destId="{26B5BA01-DB77-4135-947B-0028B4DDB1D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7365D0-645C-4058-9A2A-B8D2AD21F43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E9FE546D-BDAB-407E-A16E-1C03044A7754}">
      <dgm:prSet phldrT="[Text]"/>
      <dgm:spPr/>
      <dgm:t>
        <a:bodyPr/>
        <a:lstStyle/>
        <a:p>
          <a:r>
            <a:rPr lang="en-US" dirty="0"/>
            <a:t>Character</a:t>
          </a:r>
        </a:p>
      </dgm:t>
    </dgm:pt>
    <dgm:pt modelId="{EDB99F80-9176-4482-9FAB-FBBA009B8C20}" type="parTrans" cxnId="{5DC6400C-29B1-4374-9618-DC424B53F150}">
      <dgm:prSet/>
      <dgm:spPr/>
      <dgm:t>
        <a:bodyPr/>
        <a:lstStyle/>
        <a:p>
          <a:endParaRPr lang="en-US"/>
        </a:p>
      </dgm:t>
    </dgm:pt>
    <dgm:pt modelId="{96A05D1F-22AE-4101-9334-C691E83B7813}" type="sibTrans" cxnId="{5DC6400C-29B1-4374-9618-DC424B53F150}">
      <dgm:prSet/>
      <dgm:spPr/>
      <dgm:t>
        <a:bodyPr/>
        <a:lstStyle/>
        <a:p>
          <a:endParaRPr lang="en-US"/>
        </a:p>
      </dgm:t>
    </dgm:pt>
    <dgm:pt modelId="{7B6FFED8-21F4-4D76-8251-8679427226A0}">
      <dgm:prSet phldrT="[Text]"/>
      <dgm:spPr/>
      <dgm:t>
        <a:bodyPr/>
        <a:lstStyle/>
        <a:p>
          <a:r>
            <a:rPr lang="en-US" dirty="0"/>
            <a:t>Actions</a:t>
          </a:r>
        </a:p>
      </dgm:t>
    </dgm:pt>
    <dgm:pt modelId="{DE03EFE5-CA80-4146-8CB2-26E32918F6F3}" type="parTrans" cxnId="{FD2CCB9F-8BC8-4273-92A4-8235F090975D}">
      <dgm:prSet/>
      <dgm:spPr/>
      <dgm:t>
        <a:bodyPr/>
        <a:lstStyle/>
        <a:p>
          <a:endParaRPr lang="en-US"/>
        </a:p>
      </dgm:t>
    </dgm:pt>
    <dgm:pt modelId="{DA275526-AB2D-45A6-87F9-2DEEB3763E74}" type="sibTrans" cxnId="{FD2CCB9F-8BC8-4273-92A4-8235F090975D}">
      <dgm:prSet/>
      <dgm:spPr/>
      <dgm:t>
        <a:bodyPr/>
        <a:lstStyle/>
        <a:p>
          <a:endParaRPr lang="en-US"/>
        </a:p>
      </dgm:t>
    </dgm:pt>
    <dgm:pt modelId="{92937A02-66D9-4C7D-8738-1DB13F59F2D9}">
      <dgm:prSet phldrT="[Text]"/>
      <dgm:spPr/>
      <dgm:t>
        <a:bodyPr/>
        <a:lstStyle/>
        <a:p>
          <a:r>
            <a:rPr lang="en-US" dirty="0"/>
            <a:t>Feelings</a:t>
          </a:r>
        </a:p>
      </dgm:t>
    </dgm:pt>
    <dgm:pt modelId="{9F5840F4-1046-4E4B-B6B7-870DBE05C7E0}" type="parTrans" cxnId="{04B8B2B9-AAA8-4C23-9069-FE8A0E53EF4E}">
      <dgm:prSet/>
      <dgm:spPr/>
      <dgm:t>
        <a:bodyPr/>
        <a:lstStyle/>
        <a:p>
          <a:endParaRPr lang="en-US"/>
        </a:p>
      </dgm:t>
    </dgm:pt>
    <dgm:pt modelId="{3BE17B5F-8445-4FC0-8A77-E64D265F1C61}" type="sibTrans" cxnId="{04B8B2B9-AAA8-4C23-9069-FE8A0E53EF4E}">
      <dgm:prSet/>
      <dgm:spPr/>
      <dgm:t>
        <a:bodyPr/>
        <a:lstStyle/>
        <a:p>
          <a:endParaRPr lang="en-US"/>
        </a:p>
      </dgm:t>
    </dgm:pt>
    <dgm:pt modelId="{7CD2A9CE-BEF3-4EB6-AEF7-E6EB07EC18E6}">
      <dgm:prSet phldrT="[Text]"/>
      <dgm:spPr/>
      <dgm:t>
        <a:bodyPr/>
        <a:lstStyle/>
        <a:p>
          <a:r>
            <a:rPr lang="en-US" dirty="0"/>
            <a:t>Thoughts</a:t>
          </a:r>
        </a:p>
      </dgm:t>
    </dgm:pt>
    <dgm:pt modelId="{149B66A3-8ECC-46C0-9695-392F04735833}" type="parTrans" cxnId="{6EFA4FAE-00B8-4849-8FF0-53A669154977}">
      <dgm:prSet/>
      <dgm:spPr/>
      <dgm:t>
        <a:bodyPr/>
        <a:lstStyle/>
        <a:p>
          <a:endParaRPr lang="en-US"/>
        </a:p>
      </dgm:t>
    </dgm:pt>
    <dgm:pt modelId="{998E538B-F1C0-4DDE-8246-572057490F3C}" type="sibTrans" cxnId="{6EFA4FAE-00B8-4849-8FF0-53A669154977}">
      <dgm:prSet/>
      <dgm:spPr/>
      <dgm:t>
        <a:bodyPr/>
        <a:lstStyle/>
        <a:p>
          <a:endParaRPr lang="en-US"/>
        </a:p>
      </dgm:t>
    </dgm:pt>
    <dgm:pt modelId="{5A07700E-91A6-4758-989D-FE0059B0D930}" type="pres">
      <dgm:prSet presAssocID="{8C7365D0-645C-4058-9A2A-B8D2AD21F438}" presName="composite" presStyleCnt="0">
        <dgm:presLayoutVars>
          <dgm:chMax val="1"/>
          <dgm:dir/>
          <dgm:resizeHandles val="exact"/>
        </dgm:presLayoutVars>
      </dgm:prSet>
      <dgm:spPr/>
    </dgm:pt>
    <dgm:pt modelId="{692128DE-1F6D-452C-9985-56215E5C8298}" type="pres">
      <dgm:prSet presAssocID="{8C7365D0-645C-4058-9A2A-B8D2AD21F438}" presName="radial" presStyleCnt="0">
        <dgm:presLayoutVars>
          <dgm:animLvl val="ctr"/>
        </dgm:presLayoutVars>
      </dgm:prSet>
      <dgm:spPr/>
    </dgm:pt>
    <dgm:pt modelId="{5F0DF74B-B09D-4EA1-80A4-821A188EECC7}" type="pres">
      <dgm:prSet presAssocID="{E9FE546D-BDAB-407E-A16E-1C03044A7754}" presName="centerShape" presStyleLbl="vennNode1" presStyleIdx="0" presStyleCnt="4"/>
      <dgm:spPr/>
    </dgm:pt>
    <dgm:pt modelId="{6BC4548C-D3F1-40CA-9E59-1DBBC3DF72B4}" type="pres">
      <dgm:prSet presAssocID="{7B6FFED8-21F4-4D76-8251-8679427226A0}" presName="node" presStyleLbl="vennNode1" presStyleIdx="1" presStyleCnt="4">
        <dgm:presLayoutVars>
          <dgm:bulletEnabled val="1"/>
        </dgm:presLayoutVars>
      </dgm:prSet>
      <dgm:spPr/>
    </dgm:pt>
    <dgm:pt modelId="{3F1595B9-70CB-4545-B024-BEFA9E377925}" type="pres">
      <dgm:prSet presAssocID="{92937A02-66D9-4C7D-8738-1DB13F59F2D9}" presName="node" presStyleLbl="vennNode1" presStyleIdx="2" presStyleCnt="4">
        <dgm:presLayoutVars>
          <dgm:bulletEnabled val="1"/>
        </dgm:presLayoutVars>
      </dgm:prSet>
      <dgm:spPr/>
    </dgm:pt>
    <dgm:pt modelId="{2E0951F1-5E94-407C-ADD9-97CBA13FB8F2}" type="pres">
      <dgm:prSet presAssocID="{7CD2A9CE-BEF3-4EB6-AEF7-E6EB07EC18E6}" presName="node" presStyleLbl="vennNode1" presStyleIdx="3" presStyleCnt="4">
        <dgm:presLayoutVars>
          <dgm:bulletEnabled val="1"/>
        </dgm:presLayoutVars>
      </dgm:prSet>
      <dgm:spPr/>
    </dgm:pt>
  </dgm:ptLst>
  <dgm:cxnLst>
    <dgm:cxn modelId="{5DC6400C-29B1-4374-9618-DC424B53F150}" srcId="{8C7365D0-645C-4058-9A2A-B8D2AD21F438}" destId="{E9FE546D-BDAB-407E-A16E-1C03044A7754}" srcOrd="0" destOrd="0" parTransId="{EDB99F80-9176-4482-9FAB-FBBA009B8C20}" sibTransId="{96A05D1F-22AE-4101-9334-C691E83B7813}"/>
    <dgm:cxn modelId="{0E3A2D42-8608-4C59-9899-6CAF11EFAA8B}" type="presOf" srcId="{92937A02-66D9-4C7D-8738-1DB13F59F2D9}" destId="{3F1595B9-70CB-4545-B024-BEFA9E377925}" srcOrd="0" destOrd="0" presId="urn:microsoft.com/office/officeart/2005/8/layout/radial3"/>
    <dgm:cxn modelId="{00094742-4622-43E5-B7C0-2D41A0EB1CDD}" type="presOf" srcId="{8C7365D0-645C-4058-9A2A-B8D2AD21F438}" destId="{5A07700E-91A6-4758-989D-FE0059B0D930}" srcOrd="0" destOrd="0" presId="urn:microsoft.com/office/officeart/2005/8/layout/radial3"/>
    <dgm:cxn modelId="{54D2267A-0195-4A36-8408-814B6B581E83}" type="presOf" srcId="{E9FE546D-BDAB-407E-A16E-1C03044A7754}" destId="{5F0DF74B-B09D-4EA1-80A4-821A188EECC7}" srcOrd="0" destOrd="0" presId="urn:microsoft.com/office/officeart/2005/8/layout/radial3"/>
    <dgm:cxn modelId="{FD2CCB9F-8BC8-4273-92A4-8235F090975D}" srcId="{E9FE546D-BDAB-407E-A16E-1C03044A7754}" destId="{7B6FFED8-21F4-4D76-8251-8679427226A0}" srcOrd="0" destOrd="0" parTransId="{DE03EFE5-CA80-4146-8CB2-26E32918F6F3}" sibTransId="{DA275526-AB2D-45A6-87F9-2DEEB3763E74}"/>
    <dgm:cxn modelId="{393CEBA0-5024-434C-802B-A741AF90AB1D}" type="presOf" srcId="{7CD2A9CE-BEF3-4EB6-AEF7-E6EB07EC18E6}" destId="{2E0951F1-5E94-407C-ADD9-97CBA13FB8F2}" srcOrd="0" destOrd="0" presId="urn:microsoft.com/office/officeart/2005/8/layout/radial3"/>
    <dgm:cxn modelId="{6EFA4FAE-00B8-4849-8FF0-53A669154977}" srcId="{E9FE546D-BDAB-407E-A16E-1C03044A7754}" destId="{7CD2A9CE-BEF3-4EB6-AEF7-E6EB07EC18E6}" srcOrd="2" destOrd="0" parTransId="{149B66A3-8ECC-46C0-9695-392F04735833}" sibTransId="{998E538B-F1C0-4DDE-8246-572057490F3C}"/>
    <dgm:cxn modelId="{04B8B2B9-AAA8-4C23-9069-FE8A0E53EF4E}" srcId="{E9FE546D-BDAB-407E-A16E-1C03044A7754}" destId="{92937A02-66D9-4C7D-8738-1DB13F59F2D9}" srcOrd="1" destOrd="0" parTransId="{9F5840F4-1046-4E4B-B6B7-870DBE05C7E0}" sibTransId="{3BE17B5F-8445-4FC0-8A77-E64D265F1C61}"/>
    <dgm:cxn modelId="{2BC32CDF-99BA-462F-9DAA-5B847CAA18AD}" type="presOf" srcId="{7B6FFED8-21F4-4D76-8251-8679427226A0}" destId="{6BC4548C-D3F1-40CA-9E59-1DBBC3DF72B4}" srcOrd="0" destOrd="0" presId="urn:microsoft.com/office/officeart/2005/8/layout/radial3"/>
    <dgm:cxn modelId="{75DE51FC-F253-4354-9C39-45C2AD0E3873}" type="presParOf" srcId="{5A07700E-91A6-4758-989D-FE0059B0D930}" destId="{692128DE-1F6D-452C-9985-56215E5C8298}" srcOrd="0" destOrd="0" presId="urn:microsoft.com/office/officeart/2005/8/layout/radial3"/>
    <dgm:cxn modelId="{92D27956-00DD-415D-A30E-850DF349CB04}" type="presParOf" srcId="{692128DE-1F6D-452C-9985-56215E5C8298}" destId="{5F0DF74B-B09D-4EA1-80A4-821A188EECC7}" srcOrd="0" destOrd="0" presId="urn:microsoft.com/office/officeart/2005/8/layout/radial3"/>
    <dgm:cxn modelId="{9026B061-AE28-409A-8D31-814712554516}" type="presParOf" srcId="{692128DE-1F6D-452C-9985-56215E5C8298}" destId="{6BC4548C-D3F1-40CA-9E59-1DBBC3DF72B4}" srcOrd="1" destOrd="0" presId="urn:microsoft.com/office/officeart/2005/8/layout/radial3"/>
    <dgm:cxn modelId="{0C8D90C2-DE9E-4A95-AAC4-DCE1EFDEE1EC}" type="presParOf" srcId="{692128DE-1F6D-452C-9985-56215E5C8298}" destId="{3F1595B9-70CB-4545-B024-BEFA9E377925}" srcOrd="2" destOrd="0" presId="urn:microsoft.com/office/officeart/2005/8/layout/radial3"/>
    <dgm:cxn modelId="{AD031877-3185-4EE4-9B3D-0875BC90CEBA}" type="presParOf" srcId="{692128DE-1F6D-452C-9985-56215E5C8298}" destId="{2E0951F1-5E94-407C-ADD9-97CBA13FB8F2}"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ABAB4-04DE-4FD6-A40C-987C48E8B95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245CD9-4E50-4952-9788-A5E8F38FE5DE}">
      <dgm:prSet/>
      <dgm:spPr/>
      <dgm:t>
        <a:bodyPr/>
        <a:lstStyle/>
        <a:p>
          <a:pPr>
            <a:lnSpc>
              <a:spcPct val="100000"/>
            </a:lnSpc>
          </a:pPr>
          <a:r>
            <a:rPr lang="en-US" dirty="0"/>
            <a:t>Begin with the end in mind</a:t>
          </a:r>
        </a:p>
      </dgm:t>
    </dgm:pt>
    <dgm:pt modelId="{FEFC7D5E-4F83-4CD1-98E1-2313095966D6}" type="parTrans" cxnId="{7DF75190-3E0F-4FF4-BCBC-4D84BBEB5BFB}">
      <dgm:prSet/>
      <dgm:spPr/>
      <dgm:t>
        <a:bodyPr/>
        <a:lstStyle/>
        <a:p>
          <a:endParaRPr lang="en-US"/>
        </a:p>
      </dgm:t>
    </dgm:pt>
    <dgm:pt modelId="{7EC25788-3888-4F6B-980C-1C64C51E394E}" type="sibTrans" cxnId="{7DF75190-3E0F-4FF4-BCBC-4D84BBEB5BFB}">
      <dgm:prSet/>
      <dgm:spPr/>
      <dgm:t>
        <a:bodyPr/>
        <a:lstStyle/>
        <a:p>
          <a:endParaRPr lang="en-US"/>
        </a:p>
      </dgm:t>
    </dgm:pt>
    <dgm:pt modelId="{BA7A23FF-3B7D-41F9-88EB-741991F9EFA8}">
      <dgm:prSet/>
      <dgm:spPr/>
      <dgm:t>
        <a:bodyPr/>
        <a:lstStyle/>
        <a:p>
          <a:pPr>
            <a:lnSpc>
              <a:spcPct val="100000"/>
            </a:lnSpc>
          </a:pPr>
          <a:r>
            <a:rPr lang="en-US"/>
            <a:t>Share Leadership</a:t>
          </a:r>
          <a:endParaRPr lang="en-US" dirty="0"/>
        </a:p>
      </dgm:t>
    </dgm:pt>
    <dgm:pt modelId="{85058FD2-27D1-4128-B981-EB3CE953775A}" type="parTrans" cxnId="{DCCA0939-AA07-4A6C-B5D2-A29903B56EAF}">
      <dgm:prSet/>
      <dgm:spPr/>
      <dgm:t>
        <a:bodyPr/>
        <a:lstStyle/>
        <a:p>
          <a:endParaRPr lang="en-US"/>
        </a:p>
      </dgm:t>
    </dgm:pt>
    <dgm:pt modelId="{C1809CFB-B1A6-46CD-8923-65FE9862CD70}" type="sibTrans" cxnId="{DCCA0939-AA07-4A6C-B5D2-A29903B56EAF}">
      <dgm:prSet/>
      <dgm:spPr/>
      <dgm:t>
        <a:bodyPr/>
        <a:lstStyle/>
        <a:p>
          <a:endParaRPr lang="en-US"/>
        </a:p>
      </dgm:t>
    </dgm:pt>
    <dgm:pt modelId="{EB16438D-CA86-4B48-B48F-E12194C02544}">
      <dgm:prSet/>
      <dgm:spPr/>
      <dgm:t>
        <a:bodyPr/>
        <a:lstStyle/>
        <a:p>
          <a:pPr>
            <a:lnSpc>
              <a:spcPct val="100000"/>
            </a:lnSpc>
          </a:pPr>
          <a:r>
            <a:rPr lang="en-US"/>
            <a:t>Emphasize Relationships</a:t>
          </a:r>
        </a:p>
      </dgm:t>
    </dgm:pt>
    <dgm:pt modelId="{4D046747-4B08-4F12-8EDC-1CF61C4E50A1}" type="parTrans" cxnId="{8457A78D-BC96-4D8D-A00C-D4ABBBE1DA1A}">
      <dgm:prSet/>
      <dgm:spPr/>
      <dgm:t>
        <a:bodyPr/>
        <a:lstStyle/>
        <a:p>
          <a:endParaRPr lang="en-US"/>
        </a:p>
      </dgm:t>
    </dgm:pt>
    <dgm:pt modelId="{1A637399-68CD-49F7-AEF0-C51F1072BED9}" type="sibTrans" cxnId="{8457A78D-BC96-4D8D-A00C-D4ABBBE1DA1A}">
      <dgm:prSet/>
      <dgm:spPr/>
      <dgm:t>
        <a:bodyPr/>
        <a:lstStyle/>
        <a:p>
          <a:endParaRPr lang="en-US"/>
        </a:p>
      </dgm:t>
    </dgm:pt>
    <dgm:pt modelId="{1F8A2978-2E48-47C5-BA1A-027F43C648E4}">
      <dgm:prSet/>
      <dgm:spPr/>
      <dgm:t>
        <a:bodyPr/>
        <a:lstStyle/>
        <a:p>
          <a:pPr>
            <a:lnSpc>
              <a:spcPct val="100000"/>
            </a:lnSpc>
          </a:pPr>
          <a:r>
            <a:rPr lang="en-US"/>
            <a:t>Make it a daily ritual</a:t>
          </a:r>
        </a:p>
      </dgm:t>
    </dgm:pt>
    <dgm:pt modelId="{57B0CD22-94FE-4F9C-ACD6-10CCEAC406D7}" type="parTrans" cxnId="{C970E183-17F4-46F3-85F2-C40F53730022}">
      <dgm:prSet/>
      <dgm:spPr/>
      <dgm:t>
        <a:bodyPr/>
        <a:lstStyle/>
        <a:p>
          <a:endParaRPr lang="en-US"/>
        </a:p>
      </dgm:t>
    </dgm:pt>
    <dgm:pt modelId="{8ED89423-3AE4-407E-A043-9E2B26C08A95}" type="sibTrans" cxnId="{C970E183-17F4-46F3-85F2-C40F53730022}">
      <dgm:prSet/>
      <dgm:spPr/>
      <dgm:t>
        <a:bodyPr/>
        <a:lstStyle/>
        <a:p>
          <a:endParaRPr lang="en-US"/>
        </a:p>
      </dgm:t>
    </dgm:pt>
    <dgm:pt modelId="{C9D783B1-1409-4A1E-8E45-D0FBFDD115ED}">
      <dgm:prSet/>
      <dgm:spPr/>
      <dgm:t>
        <a:bodyPr/>
        <a:lstStyle/>
        <a:p>
          <a:pPr>
            <a:lnSpc>
              <a:spcPct val="100000"/>
            </a:lnSpc>
          </a:pPr>
          <a:r>
            <a:rPr lang="en-US"/>
            <a:t>Make it building-wide</a:t>
          </a:r>
        </a:p>
      </dgm:t>
    </dgm:pt>
    <dgm:pt modelId="{BB40E189-877F-40C1-BDDC-D063F2EBC23F}" type="parTrans" cxnId="{4A03A4D4-E97D-4E8A-A42A-C106077CD9ED}">
      <dgm:prSet/>
      <dgm:spPr/>
      <dgm:t>
        <a:bodyPr/>
        <a:lstStyle/>
        <a:p>
          <a:endParaRPr lang="en-US"/>
        </a:p>
      </dgm:t>
    </dgm:pt>
    <dgm:pt modelId="{4C111721-0EBD-403D-AB3C-5C7CDC667204}" type="sibTrans" cxnId="{4A03A4D4-E97D-4E8A-A42A-C106077CD9ED}">
      <dgm:prSet/>
      <dgm:spPr/>
      <dgm:t>
        <a:bodyPr/>
        <a:lstStyle/>
        <a:p>
          <a:endParaRPr lang="en-US"/>
        </a:p>
      </dgm:t>
    </dgm:pt>
    <dgm:pt modelId="{0359E7F8-38B1-44AC-85CB-D0B3BBCA038D}">
      <dgm:prSet/>
      <dgm:spPr/>
      <dgm:t>
        <a:bodyPr/>
        <a:lstStyle/>
        <a:p>
          <a:pPr>
            <a:lnSpc>
              <a:spcPct val="100000"/>
            </a:lnSpc>
          </a:pPr>
          <a:r>
            <a:rPr lang="en-US"/>
            <a:t>Stay flexible</a:t>
          </a:r>
        </a:p>
      </dgm:t>
    </dgm:pt>
    <dgm:pt modelId="{D0804608-C17A-404E-A548-E774E35AC396}" type="parTrans" cxnId="{3D0CE339-54B6-467C-BCE1-19010927C04D}">
      <dgm:prSet/>
      <dgm:spPr/>
      <dgm:t>
        <a:bodyPr/>
        <a:lstStyle/>
        <a:p>
          <a:endParaRPr lang="en-US"/>
        </a:p>
      </dgm:t>
    </dgm:pt>
    <dgm:pt modelId="{0168003D-E15E-4DB8-AE56-9B5FA95DBAC7}" type="sibTrans" cxnId="{3D0CE339-54B6-467C-BCE1-19010927C04D}">
      <dgm:prSet/>
      <dgm:spPr/>
      <dgm:t>
        <a:bodyPr/>
        <a:lstStyle/>
        <a:p>
          <a:endParaRPr lang="en-US"/>
        </a:p>
      </dgm:t>
    </dgm:pt>
    <dgm:pt modelId="{148E9C2F-6C1E-49D6-815A-727D8BA6C2F3}" type="pres">
      <dgm:prSet presAssocID="{C09ABAB4-04DE-4FD6-A40C-987C48E8B957}" presName="root" presStyleCnt="0">
        <dgm:presLayoutVars>
          <dgm:dir/>
          <dgm:resizeHandles val="exact"/>
        </dgm:presLayoutVars>
      </dgm:prSet>
      <dgm:spPr/>
    </dgm:pt>
    <dgm:pt modelId="{32015069-48BC-4174-929C-B0B6CF691C9F}" type="pres">
      <dgm:prSet presAssocID="{DE245CD9-4E50-4952-9788-A5E8F38FE5DE}" presName="compNode" presStyleCnt="0"/>
      <dgm:spPr/>
    </dgm:pt>
    <dgm:pt modelId="{065EEA79-90AC-48C9-800C-E068CD2C7F90}" type="pres">
      <dgm:prSet presAssocID="{DE245CD9-4E50-4952-9788-A5E8F38FE5DE}" presName="bgRect" presStyleLbl="bgShp" presStyleIdx="0" presStyleCnt="6"/>
      <dgm:spPr/>
    </dgm:pt>
    <dgm:pt modelId="{F8144D4A-946B-4E93-8C94-4A8F759C477B}" type="pres">
      <dgm:prSet presAssocID="{DE245CD9-4E50-4952-9788-A5E8F38FE5DE}"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occer Goal with solid fill"/>
        </a:ext>
      </dgm:extLst>
    </dgm:pt>
    <dgm:pt modelId="{DA9D9771-255A-4654-AB4C-0C25EAC10B18}" type="pres">
      <dgm:prSet presAssocID="{DE245CD9-4E50-4952-9788-A5E8F38FE5DE}" presName="spaceRect" presStyleCnt="0"/>
      <dgm:spPr/>
    </dgm:pt>
    <dgm:pt modelId="{721627AE-1657-4FEC-8C76-1EB32AA56DE0}" type="pres">
      <dgm:prSet presAssocID="{DE245CD9-4E50-4952-9788-A5E8F38FE5DE}" presName="parTx" presStyleLbl="revTx" presStyleIdx="0" presStyleCnt="6">
        <dgm:presLayoutVars>
          <dgm:chMax val="0"/>
          <dgm:chPref val="0"/>
        </dgm:presLayoutVars>
      </dgm:prSet>
      <dgm:spPr/>
    </dgm:pt>
    <dgm:pt modelId="{E8C9AAE7-F704-47E7-A123-1652822E6756}" type="pres">
      <dgm:prSet presAssocID="{7EC25788-3888-4F6B-980C-1C64C51E394E}" presName="sibTrans" presStyleCnt="0"/>
      <dgm:spPr/>
    </dgm:pt>
    <dgm:pt modelId="{E531D10B-5BC8-4A49-A6C3-0C30CE41C0C6}" type="pres">
      <dgm:prSet presAssocID="{BA7A23FF-3B7D-41F9-88EB-741991F9EFA8}" presName="compNode" presStyleCnt="0"/>
      <dgm:spPr/>
    </dgm:pt>
    <dgm:pt modelId="{24CED6F0-8E85-46EE-AB81-D9DFE75403F8}" type="pres">
      <dgm:prSet presAssocID="{BA7A23FF-3B7D-41F9-88EB-741991F9EFA8}" presName="bgRect" presStyleLbl="bgShp" presStyleIdx="1" presStyleCnt="6"/>
      <dgm:spPr/>
    </dgm:pt>
    <dgm:pt modelId="{C29AF596-26E4-41C9-BFD9-A6D8BA007862}" type="pres">
      <dgm:prSet presAssocID="{BA7A23FF-3B7D-41F9-88EB-741991F9EFA8}"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25A93B26-4094-40B9-A205-4127A419A8FE}" type="pres">
      <dgm:prSet presAssocID="{BA7A23FF-3B7D-41F9-88EB-741991F9EFA8}" presName="spaceRect" presStyleCnt="0"/>
      <dgm:spPr/>
    </dgm:pt>
    <dgm:pt modelId="{062466A0-3C3D-4A9B-B8AA-38CE21FAE23B}" type="pres">
      <dgm:prSet presAssocID="{BA7A23FF-3B7D-41F9-88EB-741991F9EFA8}" presName="parTx" presStyleLbl="revTx" presStyleIdx="1" presStyleCnt="6">
        <dgm:presLayoutVars>
          <dgm:chMax val="0"/>
          <dgm:chPref val="0"/>
        </dgm:presLayoutVars>
      </dgm:prSet>
      <dgm:spPr/>
    </dgm:pt>
    <dgm:pt modelId="{BB656BB2-CAA3-4EDE-BAE9-E076798C7524}" type="pres">
      <dgm:prSet presAssocID="{C1809CFB-B1A6-46CD-8923-65FE9862CD70}" presName="sibTrans" presStyleCnt="0"/>
      <dgm:spPr/>
    </dgm:pt>
    <dgm:pt modelId="{F55C3A44-61A9-4090-8E00-390981926521}" type="pres">
      <dgm:prSet presAssocID="{EB16438D-CA86-4B48-B48F-E12194C02544}" presName="compNode" presStyleCnt="0"/>
      <dgm:spPr/>
    </dgm:pt>
    <dgm:pt modelId="{8787399A-4C38-403B-9D9A-B6F5C8F4F314}" type="pres">
      <dgm:prSet presAssocID="{EB16438D-CA86-4B48-B48F-E12194C02544}" presName="bgRect" presStyleLbl="bgShp" presStyleIdx="2" presStyleCnt="6"/>
      <dgm:spPr/>
    </dgm:pt>
    <dgm:pt modelId="{44023EB0-2286-4106-A6E0-CA90000CBB2B}" type="pres">
      <dgm:prSet presAssocID="{EB16438D-CA86-4B48-B48F-E12194C02544}"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AA133390-311A-4201-AE39-0E2FE15F5E6F}" type="pres">
      <dgm:prSet presAssocID="{EB16438D-CA86-4B48-B48F-E12194C02544}" presName="spaceRect" presStyleCnt="0"/>
      <dgm:spPr/>
    </dgm:pt>
    <dgm:pt modelId="{56CE948D-F973-41EA-AC43-1EE195E1840F}" type="pres">
      <dgm:prSet presAssocID="{EB16438D-CA86-4B48-B48F-E12194C02544}" presName="parTx" presStyleLbl="revTx" presStyleIdx="2" presStyleCnt="6">
        <dgm:presLayoutVars>
          <dgm:chMax val="0"/>
          <dgm:chPref val="0"/>
        </dgm:presLayoutVars>
      </dgm:prSet>
      <dgm:spPr/>
    </dgm:pt>
    <dgm:pt modelId="{F06AC042-A037-498F-BF29-A10D9AA188D5}" type="pres">
      <dgm:prSet presAssocID="{1A637399-68CD-49F7-AEF0-C51F1072BED9}" presName="sibTrans" presStyleCnt="0"/>
      <dgm:spPr/>
    </dgm:pt>
    <dgm:pt modelId="{A83E520E-3BC9-4D8C-AA4F-B38B84556C12}" type="pres">
      <dgm:prSet presAssocID="{1F8A2978-2E48-47C5-BA1A-027F43C648E4}" presName="compNode" presStyleCnt="0"/>
      <dgm:spPr/>
    </dgm:pt>
    <dgm:pt modelId="{DA6815D9-6174-4141-9B63-A5DF896B7403}" type="pres">
      <dgm:prSet presAssocID="{1F8A2978-2E48-47C5-BA1A-027F43C648E4}" presName="bgRect" presStyleLbl="bgShp" presStyleIdx="3" presStyleCnt="6"/>
      <dgm:spPr/>
    </dgm:pt>
    <dgm:pt modelId="{06253011-E315-40AA-9A74-E52A0C9E1567}" type="pres">
      <dgm:prSet presAssocID="{1F8A2978-2E48-47C5-BA1A-027F43C648E4}"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ily calendar with solid fill"/>
        </a:ext>
      </dgm:extLst>
    </dgm:pt>
    <dgm:pt modelId="{95CBD923-DFD0-4641-9197-74180573EB13}" type="pres">
      <dgm:prSet presAssocID="{1F8A2978-2E48-47C5-BA1A-027F43C648E4}" presName="spaceRect" presStyleCnt="0"/>
      <dgm:spPr/>
    </dgm:pt>
    <dgm:pt modelId="{3E1C8DE6-0E1C-40CA-B196-C83258AEB942}" type="pres">
      <dgm:prSet presAssocID="{1F8A2978-2E48-47C5-BA1A-027F43C648E4}" presName="parTx" presStyleLbl="revTx" presStyleIdx="3" presStyleCnt="6">
        <dgm:presLayoutVars>
          <dgm:chMax val="0"/>
          <dgm:chPref val="0"/>
        </dgm:presLayoutVars>
      </dgm:prSet>
      <dgm:spPr/>
    </dgm:pt>
    <dgm:pt modelId="{0E4C3C83-4C1A-4450-9B51-6FDFE13A15EB}" type="pres">
      <dgm:prSet presAssocID="{8ED89423-3AE4-407E-A043-9E2B26C08A95}" presName="sibTrans" presStyleCnt="0"/>
      <dgm:spPr/>
    </dgm:pt>
    <dgm:pt modelId="{D88BA9FC-DE27-4454-9DDA-0B312466305F}" type="pres">
      <dgm:prSet presAssocID="{C9D783B1-1409-4A1E-8E45-D0FBFDD115ED}" presName="compNode" presStyleCnt="0"/>
      <dgm:spPr/>
    </dgm:pt>
    <dgm:pt modelId="{F6A53CCF-0EC7-4C67-9571-279111EE92BE}" type="pres">
      <dgm:prSet presAssocID="{C9D783B1-1409-4A1E-8E45-D0FBFDD115ED}" presName="bgRect" presStyleLbl="bgShp" presStyleIdx="4" presStyleCnt="6"/>
      <dgm:spPr/>
    </dgm:pt>
    <dgm:pt modelId="{98502B85-0CE7-44F8-B86A-7EEB5320A3D3}" type="pres">
      <dgm:prSet presAssocID="{C9D783B1-1409-4A1E-8E45-D0FBFDD115ED}"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ilding"/>
        </a:ext>
      </dgm:extLst>
    </dgm:pt>
    <dgm:pt modelId="{C9244E66-A352-4701-9BC4-20E04D75D434}" type="pres">
      <dgm:prSet presAssocID="{C9D783B1-1409-4A1E-8E45-D0FBFDD115ED}" presName="spaceRect" presStyleCnt="0"/>
      <dgm:spPr/>
    </dgm:pt>
    <dgm:pt modelId="{793DD969-4CA7-477A-9AD5-4265BF8DEEE2}" type="pres">
      <dgm:prSet presAssocID="{C9D783B1-1409-4A1E-8E45-D0FBFDD115ED}" presName="parTx" presStyleLbl="revTx" presStyleIdx="4" presStyleCnt="6">
        <dgm:presLayoutVars>
          <dgm:chMax val="0"/>
          <dgm:chPref val="0"/>
        </dgm:presLayoutVars>
      </dgm:prSet>
      <dgm:spPr/>
    </dgm:pt>
    <dgm:pt modelId="{759060C0-B822-46AA-BEF3-E21C49A65572}" type="pres">
      <dgm:prSet presAssocID="{4C111721-0EBD-403D-AB3C-5C7CDC667204}" presName="sibTrans" presStyleCnt="0"/>
      <dgm:spPr/>
    </dgm:pt>
    <dgm:pt modelId="{A06C88C9-6C30-4564-A531-912842EA2ED4}" type="pres">
      <dgm:prSet presAssocID="{0359E7F8-38B1-44AC-85CB-D0B3BBCA038D}" presName="compNode" presStyleCnt="0"/>
      <dgm:spPr/>
    </dgm:pt>
    <dgm:pt modelId="{1F167CA6-49F5-40E4-AAFF-4910650797D6}" type="pres">
      <dgm:prSet presAssocID="{0359E7F8-38B1-44AC-85CB-D0B3BBCA038D}" presName="bgRect" presStyleLbl="bgShp" presStyleIdx="5" presStyleCnt="6"/>
      <dgm:spPr/>
    </dgm:pt>
    <dgm:pt modelId="{608BF55B-9A1C-4E4D-B836-416D72D403EF}" type="pres">
      <dgm:prSet presAssocID="{0359E7F8-38B1-44AC-85CB-D0B3BBCA038D}"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Yoga with solid fill"/>
        </a:ext>
      </dgm:extLst>
    </dgm:pt>
    <dgm:pt modelId="{5A8C3179-3010-4B16-8095-8FA52C98B330}" type="pres">
      <dgm:prSet presAssocID="{0359E7F8-38B1-44AC-85CB-D0B3BBCA038D}" presName="spaceRect" presStyleCnt="0"/>
      <dgm:spPr/>
    </dgm:pt>
    <dgm:pt modelId="{E7139BB2-773C-4BB9-8970-8FA3080E68AA}" type="pres">
      <dgm:prSet presAssocID="{0359E7F8-38B1-44AC-85CB-D0B3BBCA038D}" presName="parTx" presStyleLbl="revTx" presStyleIdx="5" presStyleCnt="6">
        <dgm:presLayoutVars>
          <dgm:chMax val="0"/>
          <dgm:chPref val="0"/>
        </dgm:presLayoutVars>
      </dgm:prSet>
      <dgm:spPr/>
    </dgm:pt>
  </dgm:ptLst>
  <dgm:cxnLst>
    <dgm:cxn modelId="{DCCA0939-AA07-4A6C-B5D2-A29903B56EAF}" srcId="{C09ABAB4-04DE-4FD6-A40C-987C48E8B957}" destId="{BA7A23FF-3B7D-41F9-88EB-741991F9EFA8}" srcOrd="1" destOrd="0" parTransId="{85058FD2-27D1-4128-B981-EB3CE953775A}" sibTransId="{C1809CFB-B1A6-46CD-8923-65FE9862CD70}"/>
    <dgm:cxn modelId="{3D0CE339-54B6-467C-BCE1-19010927C04D}" srcId="{C09ABAB4-04DE-4FD6-A40C-987C48E8B957}" destId="{0359E7F8-38B1-44AC-85CB-D0B3BBCA038D}" srcOrd="5" destOrd="0" parTransId="{D0804608-C17A-404E-A548-E774E35AC396}" sibTransId="{0168003D-E15E-4DB8-AE56-9B5FA95DBAC7}"/>
    <dgm:cxn modelId="{2CAA784A-A543-4EB8-B556-2EA7E56723D5}" type="presOf" srcId="{0359E7F8-38B1-44AC-85CB-D0B3BBCA038D}" destId="{E7139BB2-773C-4BB9-8970-8FA3080E68AA}" srcOrd="0" destOrd="0" presId="urn:microsoft.com/office/officeart/2018/2/layout/IconVerticalSolidList"/>
    <dgm:cxn modelId="{1765605C-3BA4-4027-BD51-5A2B8644E394}" type="presOf" srcId="{C09ABAB4-04DE-4FD6-A40C-987C48E8B957}" destId="{148E9C2F-6C1E-49D6-815A-727D8BA6C2F3}" srcOrd="0" destOrd="0" presId="urn:microsoft.com/office/officeart/2018/2/layout/IconVerticalSolidList"/>
    <dgm:cxn modelId="{C44C1E61-3344-4257-9745-14F0DC3621F5}" type="presOf" srcId="{BA7A23FF-3B7D-41F9-88EB-741991F9EFA8}" destId="{062466A0-3C3D-4A9B-B8AA-38CE21FAE23B}" srcOrd="0" destOrd="0" presId="urn:microsoft.com/office/officeart/2018/2/layout/IconVerticalSolidList"/>
    <dgm:cxn modelId="{9DA49A76-F665-48DF-BD1A-FE25FCD815DD}" type="presOf" srcId="{DE245CD9-4E50-4952-9788-A5E8F38FE5DE}" destId="{721627AE-1657-4FEC-8C76-1EB32AA56DE0}" srcOrd="0" destOrd="0" presId="urn:microsoft.com/office/officeart/2018/2/layout/IconVerticalSolidList"/>
    <dgm:cxn modelId="{C970E183-17F4-46F3-85F2-C40F53730022}" srcId="{C09ABAB4-04DE-4FD6-A40C-987C48E8B957}" destId="{1F8A2978-2E48-47C5-BA1A-027F43C648E4}" srcOrd="3" destOrd="0" parTransId="{57B0CD22-94FE-4F9C-ACD6-10CCEAC406D7}" sibTransId="{8ED89423-3AE4-407E-A043-9E2B26C08A95}"/>
    <dgm:cxn modelId="{8457A78D-BC96-4D8D-A00C-D4ABBBE1DA1A}" srcId="{C09ABAB4-04DE-4FD6-A40C-987C48E8B957}" destId="{EB16438D-CA86-4B48-B48F-E12194C02544}" srcOrd="2" destOrd="0" parTransId="{4D046747-4B08-4F12-8EDC-1CF61C4E50A1}" sibTransId="{1A637399-68CD-49F7-AEF0-C51F1072BED9}"/>
    <dgm:cxn modelId="{7DF75190-3E0F-4FF4-BCBC-4D84BBEB5BFB}" srcId="{C09ABAB4-04DE-4FD6-A40C-987C48E8B957}" destId="{DE245CD9-4E50-4952-9788-A5E8F38FE5DE}" srcOrd="0" destOrd="0" parTransId="{FEFC7D5E-4F83-4CD1-98E1-2313095966D6}" sibTransId="{7EC25788-3888-4F6B-980C-1C64C51E394E}"/>
    <dgm:cxn modelId="{803B38A2-15F0-41BF-91C0-3160A4D889FE}" type="presOf" srcId="{1F8A2978-2E48-47C5-BA1A-027F43C648E4}" destId="{3E1C8DE6-0E1C-40CA-B196-C83258AEB942}" srcOrd="0" destOrd="0" presId="urn:microsoft.com/office/officeart/2018/2/layout/IconVerticalSolidList"/>
    <dgm:cxn modelId="{8CCF1BA6-AF98-47C5-A183-D4A2875868A4}" type="presOf" srcId="{EB16438D-CA86-4B48-B48F-E12194C02544}" destId="{56CE948D-F973-41EA-AC43-1EE195E1840F}" srcOrd="0" destOrd="0" presId="urn:microsoft.com/office/officeart/2018/2/layout/IconVerticalSolidList"/>
    <dgm:cxn modelId="{55F060AE-2021-45BE-A6F7-8C0308C4E8E6}" type="presOf" srcId="{C9D783B1-1409-4A1E-8E45-D0FBFDD115ED}" destId="{793DD969-4CA7-477A-9AD5-4265BF8DEEE2}" srcOrd="0" destOrd="0" presId="urn:microsoft.com/office/officeart/2018/2/layout/IconVerticalSolidList"/>
    <dgm:cxn modelId="{4A03A4D4-E97D-4E8A-A42A-C106077CD9ED}" srcId="{C09ABAB4-04DE-4FD6-A40C-987C48E8B957}" destId="{C9D783B1-1409-4A1E-8E45-D0FBFDD115ED}" srcOrd="4" destOrd="0" parTransId="{BB40E189-877F-40C1-BDDC-D063F2EBC23F}" sibTransId="{4C111721-0EBD-403D-AB3C-5C7CDC667204}"/>
    <dgm:cxn modelId="{2F208265-18CE-4C3A-9D7E-BCB64A389C48}" type="presParOf" srcId="{148E9C2F-6C1E-49D6-815A-727D8BA6C2F3}" destId="{32015069-48BC-4174-929C-B0B6CF691C9F}" srcOrd="0" destOrd="0" presId="urn:microsoft.com/office/officeart/2018/2/layout/IconVerticalSolidList"/>
    <dgm:cxn modelId="{08895FF9-7198-4710-A0F7-21293E1E612B}" type="presParOf" srcId="{32015069-48BC-4174-929C-B0B6CF691C9F}" destId="{065EEA79-90AC-48C9-800C-E068CD2C7F90}" srcOrd="0" destOrd="0" presId="urn:microsoft.com/office/officeart/2018/2/layout/IconVerticalSolidList"/>
    <dgm:cxn modelId="{D358EFAC-C867-455A-8C49-DBBB92C426F4}" type="presParOf" srcId="{32015069-48BC-4174-929C-B0B6CF691C9F}" destId="{F8144D4A-946B-4E93-8C94-4A8F759C477B}" srcOrd="1" destOrd="0" presId="urn:microsoft.com/office/officeart/2018/2/layout/IconVerticalSolidList"/>
    <dgm:cxn modelId="{2C8A3FBD-164F-4024-8682-638E581D55F3}" type="presParOf" srcId="{32015069-48BC-4174-929C-B0B6CF691C9F}" destId="{DA9D9771-255A-4654-AB4C-0C25EAC10B18}" srcOrd="2" destOrd="0" presId="urn:microsoft.com/office/officeart/2018/2/layout/IconVerticalSolidList"/>
    <dgm:cxn modelId="{0D5E828C-EF4F-4166-984F-9FCDED6FD24A}" type="presParOf" srcId="{32015069-48BC-4174-929C-B0B6CF691C9F}" destId="{721627AE-1657-4FEC-8C76-1EB32AA56DE0}" srcOrd="3" destOrd="0" presId="urn:microsoft.com/office/officeart/2018/2/layout/IconVerticalSolidList"/>
    <dgm:cxn modelId="{C736768C-DF03-4D6B-B03D-CFCB3201B0C5}" type="presParOf" srcId="{148E9C2F-6C1E-49D6-815A-727D8BA6C2F3}" destId="{E8C9AAE7-F704-47E7-A123-1652822E6756}" srcOrd="1" destOrd="0" presId="urn:microsoft.com/office/officeart/2018/2/layout/IconVerticalSolidList"/>
    <dgm:cxn modelId="{AB85AA75-F6FB-42B7-9242-52985938AC42}" type="presParOf" srcId="{148E9C2F-6C1E-49D6-815A-727D8BA6C2F3}" destId="{E531D10B-5BC8-4A49-A6C3-0C30CE41C0C6}" srcOrd="2" destOrd="0" presId="urn:microsoft.com/office/officeart/2018/2/layout/IconVerticalSolidList"/>
    <dgm:cxn modelId="{35ABB571-9853-4DF3-B905-B2F9D6FF18DF}" type="presParOf" srcId="{E531D10B-5BC8-4A49-A6C3-0C30CE41C0C6}" destId="{24CED6F0-8E85-46EE-AB81-D9DFE75403F8}" srcOrd="0" destOrd="0" presId="urn:microsoft.com/office/officeart/2018/2/layout/IconVerticalSolidList"/>
    <dgm:cxn modelId="{50A98A30-6C2B-45AD-ACBF-B1C49B27B0D4}" type="presParOf" srcId="{E531D10B-5BC8-4A49-A6C3-0C30CE41C0C6}" destId="{C29AF596-26E4-41C9-BFD9-A6D8BA007862}" srcOrd="1" destOrd="0" presId="urn:microsoft.com/office/officeart/2018/2/layout/IconVerticalSolidList"/>
    <dgm:cxn modelId="{67AEC554-ADB3-4F46-AC64-57C1C9E62412}" type="presParOf" srcId="{E531D10B-5BC8-4A49-A6C3-0C30CE41C0C6}" destId="{25A93B26-4094-40B9-A205-4127A419A8FE}" srcOrd="2" destOrd="0" presId="urn:microsoft.com/office/officeart/2018/2/layout/IconVerticalSolidList"/>
    <dgm:cxn modelId="{BEBEA977-6C75-44B7-9366-926361D3303F}" type="presParOf" srcId="{E531D10B-5BC8-4A49-A6C3-0C30CE41C0C6}" destId="{062466A0-3C3D-4A9B-B8AA-38CE21FAE23B}" srcOrd="3" destOrd="0" presId="urn:microsoft.com/office/officeart/2018/2/layout/IconVerticalSolidList"/>
    <dgm:cxn modelId="{86783487-CE81-43B1-BB2A-DEA8A629D9ED}" type="presParOf" srcId="{148E9C2F-6C1E-49D6-815A-727D8BA6C2F3}" destId="{BB656BB2-CAA3-4EDE-BAE9-E076798C7524}" srcOrd="3" destOrd="0" presId="urn:microsoft.com/office/officeart/2018/2/layout/IconVerticalSolidList"/>
    <dgm:cxn modelId="{8FD9C71C-B310-4C4A-8B20-F1FED3B16760}" type="presParOf" srcId="{148E9C2F-6C1E-49D6-815A-727D8BA6C2F3}" destId="{F55C3A44-61A9-4090-8E00-390981926521}" srcOrd="4" destOrd="0" presId="urn:microsoft.com/office/officeart/2018/2/layout/IconVerticalSolidList"/>
    <dgm:cxn modelId="{A9ED6C9A-A53C-4D3A-9CFC-FA3C6293DB54}" type="presParOf" srcId="{F55C3A44-61A9-4090-8E00-390981926521}" destId="{8787399A-4C38-403B-9D9A-B6F5C8F4F314}" srcOrd="0" destOrd="0" presId="urn:microsoft.com/office/officeart/2018/2/layout/IconVerticalSolidList"/>
    <dgm:cxn modelId="{FF91F225-7CA8-43FA-A0C9-7D7164DA0AC0}" type="presParOf" srcId="{F55C3A44-61A9-4090-8E00-390981926521}" destId="{44023EB0-2286-4106-A6E0-CA90000CBB2B}" srcOrd="1" destOrd="0" presId="urn:microsoft.com/office/officeart/2018/2/layout/IconVerticalSolidList"/>
    <dgm:cxn modelId="{905F9BC0-A28B-41E1-9D6C-345A9120B83C}" type="presParOf" srcId="{F55C3A44-61A9-4090-8E00-390981926521}" destId="{AA133390-311A-4201-AE39-0E2FE15F5E6F}" srcOrd="2" destOrd="0" presId="urn:microsoft.com/office/officeart/2018/2/layout/IconVerticalSolidList"/>
    <dgm:cxn modelId="{209A013A-30C3-4E6F-86BE-A02ECEF4DEA2}" type="presParOf" srcId="{F55C3A44-61A9-4090-8E00-390981926521}" destId="{56CE948D-F973-41EA-AC43-1EE195E1840F}" srcOrd="3" destOrd="0" presId="urn:microsoft.com/office/officeart/2018/2/layout/IconVerticalSolidList"/>
    <dgm:cxn modelId="{BB581C0B-89BF-4B4F-B1FA-A95927D621C9}" type="presParOf" srcId="{148E9C2F-6C1E-49D6-815A-727D8BA6C2F3}" destId="{F06AC042-A037-498F-BF29-A10D9AA188D5}" srcOrd="5" destOrd="0" presId="urn:microsoft.com/office/officeart/2018/2/layout/IconVerticalSolidList"/>
    <dgm:cxn modelId="{17831956-CABC-40CC-A4ED-E740DF832F1F}" type="presParOf" srcId="{148E9C2F-6C1E-49D6-815A-727D8BA6C2F3}" destId="{A83E520E-3BC9-4D8C-AA4F-B38B84556C12}" srcOrd="6" destOrd="0" presId="urn:microsoft.com/office/officeart/2018/2/layout/IconVerticalSolidList"/>
    <dgm:cxn modelId="{E66F4791-39ED-4F52-8234-B11269237C39}" type="presParOf" srcId="{A83E520E-3BC9-4D8C-AA4F-B38B84556C12}" destId="{DA6815D9-6174-4141-9B63-A5DF896B7403}" srcOrd="0" destOrd="0" presId="urn:microsoft.com/office/officeart/2018/2/layout/IconVerticalSolidList"/>
    <dgm:cxn modelId="{7321D325-16C8-4BAA-889E-035742A45822}" type="presParOf" srcId="{A83E520E-3BC9-4D8C-AA4F-B38B84556C12}" destId="{06253011-E315-40AA-9A74-E52A0C9E1567}" srcOrd="1" destOrd="0" presId="urn:microsoft.com/office/officeart/2018/2/layout/IconVerticalSolidList"/>
    <dgm:cxn modelId="{6B5C185E-DC82-4BA1-A7CF-576EEC550327}" type="presParOf" srcId="{A83E520E-3BC9-4D8C-AA4F-B38B84556C12}" destId="{95CBD923-DFD0-4641-9197-74180573EB13}" srcOrd="2" destOrd="0" presId="urn:microsoft.com/office/officeart/2018/2/layout/IconVerticalSolidList"/>
    <dgm:cxn modelId="{76F3AE21-2BBE-4E67-9083-287D9C3905C2}" type="presParOf" srcId="{A83E520E-3BC9-4D8C-AA4F-B38B84556C12}" destId="{3E1C8DE6-0E1C-40CA-B196-C83258AEB942}" srcOrd="3" destOrd="0" presId="urn:microsoft.com/office/officeart/2018/2/layout/IconVerticalSolidList"/>
    <dgm:cxn modelId="{8A2775C1-83B3-42EA-9F9E-2C84DF2C3CE3}" type="presParOf" srcId="{148E9C2F-6C1E-49D6-815A-727D8BA6C2F3}" destId="{0E4C3C83-4C1A-4450-9B51-6FDFE13A15EB}" srcOrd="7" destOrd="0" presId="urn:microsoft.com/office/officeart/2018/2/layout/IconVerticalSolidList"/>
    <dgm:cxn modelId="{262D20B6-8A10-4999-BCB0-D17434F0A121}" type="presParOf" srcId="{148E9C2F-6C1E-49D6-815A-727D8BA6C2F3}" destId="{D88BA9FC-DE27-4454-9DDA-0B312466305F}" srcOrd="8" destOrd="0" presId="urn:microsoft.com/office/officeart/2018/2/layout/IconVerticalSolidList"/>
    <dgm:cxn modelId="{A82E2DE5-40D5-4DCC-9549-4A619D3A0A7A}" type="presParOf" srcId="{D88BA9FC-DE27-4454-9DDA-0B312466305F}" destId="{F6A53CCF-0EC7-4C67-9571-279111EE92BE}" srcOrd="0" destOrd="0" presId="urn:microsoft.com/office/officeart/2018/2/layout/IconVerticalSolidList"/>
    <dgm:cxn modelId="{63D521FD-24D5-47FD-AC6B-594E293FC529}" type="presParOf" srcId="{D88BA9FC-DE27-4454-9DDA-0B312466305F}" destId="{98502B85-0CE7-44F8-B86A-7EEB5320A3D3}" srcOrd="1" destOrd="0" presId="urn:microsoft.com/office/officeart/2018/2/layout/IconVerticalSolidList"/>
    <dgm:cxn modelId="{928B9337-ECEE-4639-9D7E-2770D3A480A7}" type="presParOf" srcId="{D88BA9FC-DE27-4454-9DDA-0B312466305F}" destId="{C9244E66-A352-4701-9BC4-20E04D75D434}" srcOrd="2" destOrd="0" presId="urn:microsoft.com/office/officeart/2018/2/layout/IconVerticalSolidList"/>
    <dgm:cxn modelId="{1186C4A4-DAD7-487D-9870-68A2DB1C756B}" type="presParOf" srcId="{D88BA9FC-DE27-4454-9DDA-0B312466305F}" destId="{793DD969-4CA7-477A-9AD5-4265BF8DEEE2}" srcOrd="3" destOrd="0" presId="urn:microsoft.com/office/officeart/2018/2/layout/IconVerticalSolidList"/>
    <dgm:cxn modelId="{B215CCF5-7138-4577-AF21-EF54F261612E}" type="presParOf" srcId="{148E9C2F-6C1E-49D6-815A-727D8BA6C2F3}" destId="{759060C0-B822-46AA-BEF3-E21C49A65572}" srcOrd="9" destOrd="0" presId="urn:microsoft.com/office/officeart/2018/2/layout/IconVerticalSolidList"/>
    <dgm:cxn modelId="{A45CBEFC-70E9-415C-9016-40CFD1CC6FD0}" type="presParOf" srcId="{148E9C2F-6C1E-49D6-815A-727D8BA6C2F3}" destId="{A06C88C9-6C30-4564-A531-912842EA2ED4}" srcOrd="10" destOrd="0" presId="urn:microsoft.com/office/officeart/2018/2/layout/IconVerticalSolidList"/>
    <dgm:cxn modelId="{A079C683-256E-4AB7-8066-CDEB9CB228E6}" type="presParOf" srcId="{A06C88C9-6C30-4564-A531-912842EA2ED4}" destId="{1F167CA6-49F5-40E4-AAFF-4910650797D6}" srcOrd="0" destOrd="0" presId="urn:microsoft.com/office/officeart/2018/2/layout/IconVerticalSolidList"/>
    <dgm:cxn modelId="{460EF5FA-250A-4EE6-9C1D-28FF0DB1B4F9}" type="presParOf" srcId="{A06C88C9-6C30-4564-A531-912842EA2ED4}" destId="{608BF55B-9A1C-4E4D-B836-416D72D403EF}" srcOrd="1" destOrd="0" presId="urn:microsoft.com/office/officeart/2018/2/layout/IconVerticalSolidList"/>
    <dgm:cxn modelId="{8546D047-7111-43F5-804E-A5C608BF5E01}" type="presParOf" srcId="{A06C88C9-6C30-4564-A531-912842EA2ED4}" destId="{5A8C3179-3010-4B16-8095-8FA52C98B330}" srcOrd="2" destOrd="0" presId="urn:microsoft.com/office/officeart/2018/2/layout/IconVerticalSolidList"/>
    <dgm:cxn modelId="{34B8CE83-D0B5-4366-87A5-02FE3FC8CF03}" type="presParOf" srcId="{A06C88C9-6C30-4564-A531-912842EA2ED4}" destId="{E7139BB2-773C-4BB9-8970-8FA3080E68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02EB8-54DA-4E1A-A7A8-1B61DCB59C45}">
      <dsp:nvSpPr>
        <dsp:cNvPr id="0" name=""/>
        <dsp:cNvSpPr/>
      </dsp:nvSpPr>
      <dsp:spPr>
        <a:xfrm>
          <a:off x="450096" y="614617"/>
          <a:ext cx="734853" cy="7348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334B38B-C230-434B-95F3-B9AA628EA962}">
      <dsp:nvSpPr>
        <dsp:cNvPr id="0" name=""/>
        <dsp:cNvSpPr/>
      </dsp:nvSpPr>
      <dsp:spPr>
        <a:xfrm>
          <a:off x="1019" y="1594501"/>
          <a:ext cx="1633007" cy="65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Measurable Goals centered around behavioral and academic outcomes</a:t>
          </a:r>
        </a:p>
      </dsp:txBody>
      <dsp:txXfrm>
        <a:off x="1019" y="1594501"/>
        <a:ext cx="1633007" cy="653203"/>
      </dsp:txXfrm>
    </dsp:sp>
    <dsp:sp modelId="{763BA328-584E-4C78-A776-64F9E4C57F08}">
      <dsp:nvSpPr>
        <dsp:cNvPr id="0" name=""/>
        <dsp:cNvSpPr/>
      </dsp:nvSpPr>
      <dsp:spPr>
        <a:xfrm>
          <a:off x="2368881" y="614617"/>
          <a:ext cx="734853" cy="7348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CCBB0E7-4203-4D2D-A300-B2B48D9F5722}">
      <dsp:nvSpPr>
        <dsp:cNvPr id="0" name=""/>
        <dsp:cNvSpPr/>
      </dsp:nvSpPr>
      <dsp:spPr>
        <a:xfrm>
          <a:off x="1919804" y="1594501"/>
          <a:ext cx="1633007" cy="65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Consistent Tracking and Analyzing</a:t>
          </a:r>
        </a:p>
      </dsp:txBody>
      <dsp:txXfrm>
        <a:off x="1919804" y="1594501"/>
        <a:ext cx="1633007" cy="653203"/>
      </dsp:txXfrm>
    </dsp:sp>
    <dsp:sp modelId="{4C641B40-24F4-41C7-B5BA-F80D770ABC63}">
      <dsp:nvSpPr>
        <dsp:cNvPr id="0" name=""/>
        <dsp:cNvSpPr/>
      </dsp:nvSpPr>
      <dsp:spPr>
        <a:xfrm>
          <a:off x="4287665" y="614617"/>
          <a:ext cx="734853" cy="7348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CCCB64A-42C4-4253-8B25-95EDFF5A601D}">
      <dsp:nvSpPr>
        <dsp:cNvPr id="0" name=""/>
        <dsp:cNvSpPr/>
      </dsp:nvSpPr>
      <dsp:spPr>
        <a:xfrm>
          <a:off x="3838588" y="1594501"/>
          <a:ext cx="1633007" cy="65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3-5 Behavioral Expectations that are defined, taught, and retaught.</a:t>
          </a:r>
        </a:p>
      </dsp:txBody>
      <dsp:txXfrm>
        <a:off x="3838588" y="1594501"/>
        <a:ext cx="1633007" cy="653203"/>
      </dsp:txXfrm>
    </dsp:sp>
    <dsp:sp modelId="{2BF0C3EE-E550-4F04-8A0A-4CB3671C42EB}">
      <dsp:nvSpPr>
        <dsp:cNvPr id="0" name=""/>
        <dsp:cNvSpPr/>
      </dsp:nvSpPr>
      <dsp:spPr>
        <a:xfrm>
          <a:off x="6206449" y="655566"/>
          <a:ext cx="734853" cy="7348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6B5BA01-DB77-4135-947B-0028B4DDB1D3}">
      <dsp:nvSpPr>
        <dsp:cNvPr id="0" name=""/>
        <dsp:cNvSpPr/>
      </dsp:nvSpPr>
      <dsp:spPr>
        <a:xfrm>
          <a:off x="5832547" y="1717349"/>
          <a:ext cx="1482656" cy="48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Collaboration with families and community</a:t>
          </a:r>
        </a:p>
      </dsp:txBody>
      <dsp:txXfrm>
        <a:off x="5832547" y="1717349"/>
        <a:ext cx="1482656" cy="489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DF74B-B09D-4EA1-80A4-821A188EECC7}">
      <dsp:nvSpPr>
        <dsp:cNvPr id="0" name=""/>
        <dsp:cNvSpPr/>
      </dsp:nvSpPr>
      <dsp:spPr>
        <a:xfrm>
          <a:off x="1799828" y="1189854"/>
          <a:ext cx="2496343" cy="2496343"/>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Character</a:t>
          </a:r>
        </a:p>
      </dsp:txBody>
      <dsp:txXfrm>
        <a:off x="2165409" y="1555435"/>
        <a:ext cx="1765181" cy="1765181"/>
      </dsp:txXfrm>
    </dsp:sp>
    <dsp:sp modelId="{6BC4548C-D3F1-40CA-9E59-1DBBC3DF72B4}">
      <dsp:nvSpPr>
        <dsp:cNvPr id="0" name=""/>
        <dsp:cNvSpPr/>
      </dsp:nvSpPr>
      <dsp:spPr>
        <a:xfrm>
          <a:off x="2423914" y="189835"/>
          <a:ext cx="1248171" cy="1248171"/>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Actions</a:t>
          </a:r>
        </a:p>
      </dsp:txBody>
      <dsp:txXfrm>
        <a:off x="2606704" y="372625"/>
        <a:ext cx="882591" cy="882591"/>
      </dsp:txXfrm>
    </dsp:sp>
    <dsp:sp modelId="{3F1595B9-70CB-4545-B024-BEFA9E377925}">
      <dsp:nvSpPr>
        <dsp:cNvPr id="0" name=""/>
        <dsp:cNvSpPr/>
      </dsp:nvSpPr>
      <dsp:spPr>
        <a:xfrm>
          <a:off x="3830430" y="2625992"/>
          <a:ext cx="1248171" cy="1248171"/>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Feelings</a:t>
          </a:r>
        </a:p>
      </dsp:txBody>
      <dsp:txXfrm>
        <a:off x="4013220" y="2808782"/>
        <a:ext cx="882591" cy="882591"/>
      </dsp:txXfrm>
    </dsp:sp>
    <dsp:sp modelId="{2E0951F1-5E94-407C-ADD9-97CBA13FB8F2}">
      <dsp:nvSpPr>
        <dsp:cNvPr id="0" name=""/>
        <dsp:cNvSpPr/>
      </dsp:nvSpPr>
      <dsp:spPr>
        <a:xfrm>
          <a:off x="1017397" y="2625992"/>
          <a:ext cx="1248171" cy="1248171"/>
        </a:xfrm>
        <a:prstGeom prst="ellipse">
          <a:avLst/>
        </a:prstGeom>
        <a:solidFill>
          <a:schemeClr val="accent1">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Thoughts</a:t>
          </a:r>
        </a:p>
      </dsp:txBody>
      <dsp:txXfrm>
        <a:off x="1200187" y="2808782"/>
        <a:ext cx="882591" cy="882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EEA79-90AC-48C9-800C-E068CD2C7F90}">
      <dsp:nvSpPr>
        <dsp:cNvPr id="0" name=""/>
        <dsp:cNvSpPr/>
      </dsp:nvSpPr>
      <dsp:spPr>
        <a:xfrm>
          <a:off x="0" y="1194"/>
          <a:ext cx="6629400" cy="509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144D4A-946B-4E93-8C94-4A8F759C477B}">
      <dsp:nvSpPr>
        <dsp:cNvPr id="0" name=""/>
        <dsp:cNvSpPr/>
      </dsp:nvSpPr>
      <dsp:spPr>
        <a:xfrm>
          <a:off x="154000" y="115740"/>
          <a:ext cx="280001" cy="2800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21627AE-1657-4FEC-8C76-1EB32AA56DE0}">
      <dsp:nvSpPr>
        <dsp:cNvPr id="0" name=""/>
        <dsp:cNvSpPr/>
      </dsp:nvSpPr>
      <dsp:spPr>
        <a:xfrm>
          <a:off x="588003" y="1194"/>
          <a:ext cx="6041396" cy="50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79" tIns="53879" rIns="53879" bIns="53879" numCol="1" spcCol="1270" anchor="ctr" anchorCtr="0">
          <a:noAutofit/>
        </a:bodyPr>
        <a:lstStyle/>
        <a:p>
          <a:pPr marL="0" lvl="0" indent="0" algn="l" defTabSz="844550">
            <a:lnSpc>
              <a:spcPct val="100000"/>
            </a:lnSpc>
            <a:spcBef>
              <a:spcPct val="0"/>
            </a:spcBef>
            <a:spcAft>
              <a:spcPct val="35000"/>
            </a:spcAft>
            <a:buNone/>
          </a:pPr>
          <a:r>
            <a:rPr lang="en-US" sz="1900" kern="1200" dirty="0"/>
            <a:t>Begin with the end in mind</a:t>
          </a:r>
        </a:p>
      </dsp:txBody>
      <dsp:txXfrm>
        <a:off x="588003" y="1194"/>
        <a:ext cx="6041396" cy="509093"/>
      </dsp:txXfrm>
    </dsp:sp>
    <dsp:sp modelId="{24CED6F0-8E85-46EE-AB81-D9DFE75403F8}">
      <dsp:nvSpPr>
        <dsp:cNvPr id="0" name=""/>
        <dsp:cNvSpPr/>
      </dsp:nvSpPr>
      <dsp:spPr>
        <a:xfrm>
          <a:off x="0" y="637561"/>
          <a:ext cx="6629400" cy="509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AF596-26E4-41C9-BFD9-A6D8BA007862}">
      <dsp:nvSpPr>
        <dsp:cNvPr id="0" name=""/>
        <dsp:cNvSpPr/>
      </dsp:nvSpPr>
      <dsp:spPr>
        <a:xfrm>
          <a:off x="154000" y="752107"/>
          <a:ext cx="280001" cy="28000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62466A0-3C3D-4A9B-B8AA-38CE21FAE23B}">
      <dsp:nvSpPr>
        <dsp:cNvPr id="0" name=""/>
        <dsp:cNvSpPr/>
      </dsp:nvSpPr>
      <dsp:spPr>
        <a:xfrm>
          <a:off x="588003" y="637561"/>
          <a:ext cx="6041396" cy="50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79" tIns="53879" rIns="53879" bIns="53879" numCol="1" spcCol="1270" anchor="ctr" anchorCtr="0">
          <a:noAutofit/>
        </a:bodyPr>
        <a:lstStyle/>
        <a:p>
          <a:pPr marL="0" lvl="0" indent="0" algn="l" defTabSz="844550">
            <a:lnSpc>
              <a:spcPct val="100000"/>
            </a:lnSpc>
            <a:spcBef>
              <a:spcPct val="0"/>
            </a:spcBef>
            <a:spcAft>
              <a:spcPct val="35000"/>
            </a:spcAft>
            <a:buNone/>
          </a:pPr>
          <a:r>
            <a:rPr lang="en-US" sz="1900" kern="1200"/>
            <a:t>Share Leadership</a:t>
          </a:r>
          <a:endParaRPr lang="en-US" sz="1900" kern="1200" dirty="0"/>
        </a:p>
      </dsp:txBody>
      <dsp:txXfrm>
        <a:off x="588003" y="637561"/>
        <a:ext cx="6041396" cy="509093"/>
      </dsp:txXfrm>
    </dsp:sp>
    <dsp:sp modelId="{8787399A-4C38-403B-9D9A-B6F5C8F4F314}">
      <dsp:nvSpPr>
        <dsp:cNvPr id="0" name=""/>
        <dsp:cNvSpPr/>
      </dsp:nvSpPr>
      <dsp:spPr>
        <a:xfrm>
          <a:off x="0" y="1273929"/>
          <a:ext cx="6629400" cy="509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23EB0-2286-4106-A6E0-CA90000CBB2B}">
      <dsp:nvSpPr>
        <dsp:cNvPr id="0" name=""/>
        <dsp:cNvSpPr/>
      </dsp:nvSpPr>
      <dsp:spPr>
        <a:xfrm>
          <a:off x="154000" y="1388475"/>
          <a:ext cx="280001" cy="28000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56CE948D-F973-41EA-AC43-1EE195E1840F}">
      <dsp:nvSpPr>
        <dsp:cNvPr id="0" name=""/>
        <dsp:cNvSpPr/>
      </dsp:nvSpPr>
      <dsp:spPr>
        <a:xfrm>
          <a:off x="588003" y="1273929"/>
          <a:ext cx="6041396" cy="50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79" tIns="53879" rIns="53879" bIns="53879" numCol="1" spcCol="1270" anchor="ctr" anchorCtr="0">
          <a:noAutofit/>
        </a:bodyPr>
        <a:lstStyle/>
        <a:p>
          <a:pPr marL="0" lvl="0" indent="0" algn="l" defTabSz="844550">
            <a:lnSpc>
              <a:spcPct val="100000"/>
            </a:lnSpc>
            <a:spcBef>
              <a:spcPct val="0"/>
            </a:spcBef>
            <a:spcAft>
              <a:spcPct val="35000"/>
            </a:spcAft>
            <a:buNone/>
          </a:pPr>
          <a:r>
            <a:rPr lang="en-US" sz="1900" kern="1200"/>
            <a:t>Emphasize Relationships</a:t>
          </a:r>
        </a:p>
      </dsp:txBody>
      <dsp:txXfrm>
        <a:off x="588003" y="1273929"/>
        <a:ext cx="6041396" cy="509093"/>
      </dsp:txXfrm>
    </dsp:sp>
    <dsp:sp modelId="{DA6815D9-6174-4141-9B63-A5DF896B7403}">
      <dsp:nvSpPr>
        <dsp:cNvPr id="0" name=""/>
        <dsp:cNvSpPr/>
      </dsp:nvSpPr>
      <dsp:spPr>
        <a:xfrm>
          <a:off x="0" y="1910296"/>
          <a:ext cx="6629400" cy="509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53011-E315-40AA-9A74-E52A0C9E1567}">
      <dsp:nvSpPr>
        <dsp:cNvPr id="0" name=""/>
        <dsp:cNvSpPr/>
      </dsp:nvSpPr>
      <dsp:spPr>
        <a:xfrm>
          <a:off x="154000" y="2024842"/>
          <a:ext cx="280001" cy="28000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E1C8DE6-0E1C-40CA-B196-C83258AEB942}">
      <dsp:nvSpPr>
        <dsp:cNvPr id="0" name=""/>
        <dsp:cNvSpPr/>
      </dsp:nvSpPr>
      <dsp:spPr>
        <a:xfrm>
          <a:off x="588003" y="1910296"/>
          <a:ext cx="6041396" cy="50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79" tIns="53879" rIns="53879" bIns="53879" numCol="1" spcCol="1270" anchor="ctr" anchorCtr="0">
          <a:noAutofit/>
        </a:bodyPr>
        <a:lstStyle/>
        <a:p>
          <a:pPr marL="0" lvl="0" indent="0" algn="l" defTabSz="844550">
            <a:lnSpc>
              <a:spcPct val="100000"/>
            </a:lnSpc>
            <a:spcBef>
              <a:spcPct val="0"/>
            </a:spcBef>
            <a:spcAft>
              <a:spcPct val="35000"/>
            </a:spcAft>
            <a:buNone/>
          </a:pPr>
          <a:r>
            <a:rPr lang="en-US" sz="1900" kern="1200"/>
            <a:t>Make it a daily ritual</a:t>
          </a:r>
        </a:p>
      </dsp:txBody>
      <dsp:txXfrm>
        <a:off x="588003" y="1910296"/>
        <a:ext cx="6041396" cy="509093"/>
      </dsp:txXfrm>
    </dsp:sp>
    <dsp:sp modelId="{F6A53CCF-0EC7-4C67-9571-279111EE92BE}">
      <dsp:nvSpPr>
        <dsp:cNvPr id="0" name=""/>
        <dsp:cNvSpPr/>
      </dsp:nvSpPr>
      <dsp:spPr>
        <a:xfrm>
          <a:off x="0" y="2546663"/>
          <a:ext cx="6629400" cy="509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02B85-0CE7-44F8-B86A-7EEB5320A3D3}">
      <dsp:nvSpPr>
        <dsp:cNvPr id="0" name=""/>
        <dsp:cNvSpPr/>
      </dsp:nvSpPr>
      <dsp:spPr>
        <a:xfrm>
          <a:off x="154000" y="2661209"/>
          <a:ext cx="280001" cy="28000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93DD969-4CA7-477A-9AD5-4265BF8DEEE2}">
      <dsp:nvSpPr>
        <dsp:cNvPr id="0" name=""/>
        <dsp:cNvSpPr/>
      </dsp:nvSpPr>
      <dsp:spPr>
        <a:xfrm>
          <a:off x="588003" y="2546663"/>
          <a:ext cx="6041396" cy="50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79" tIns="53879" rIns="53879" bIns="53879" numCol="1" spcCol="1270" anchor="ctr" anchorCtr="0">
          <a:noAutofit/>
        </a:bodyPr>
        <a:lstStyle/>
        <a:p>
          <a:pPr marL="0" lvl="0" indent="0" algn="l" defTabSz="844550">
            <a:lnSpc>
              <a:spcPct val="100000"/>
            </a:lnSpc>
            <a:spcBef>
              <a:spcPct val="0"/>
            </a:spcBef>
            <a:spcAft>
              <a:spcPct val="35000"/>
            </a:spcAft>
            <a:buNone/>
          </a:pPr>
          <a:r>
            <a:rPr lang="en-US" sz="1900" kern="1200"/>
            <a:t>Make it building-wide</a:t>
          </a:r>
        </a:p>
      </dsp:txBody>
      <dsp:txXfrm>
        <a:off x="588003" y="2546663"/>
        <a:ext cx="6041396" cy="509093"/>
      </dsp:txXfrm>
    </dsp:sp>
    <dsp:sp modelId="{1F167CA6-49F5-40E4-AAFF-4910650797D6}">
      <dsp:nvSpPr>
        <dsp:cNvPr id="0" name=""/>
        <dsp:cNvSpPr/>
      </dsp:nvSpPr>
      <dsp:spPr>
        <a:xfrm>
          <a:off x="0" y="3183030"/>
          <a:ext cx="6629400" cy="5090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BF55B-9A1C-4E4D-B836-416D72D403EF}">
      <dsp:nvSpPr>
        <dsp:cNvPr id="0" name=""/>
        <dsp:cNvSpPr/>
      </dsp:nvSpPr>
      <dsp:spPr>
        <a:xfrm>
          <a:off x="154000" y="3297576"/>
          <a:ext cx="280001" cy="28000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7139BB2-773C-4BB9-8970-8FA3080E68AA}">
      <dsp:nvSpPr>
        <dsp:cNvPr id="0" name=""/>
        <dsp:cNvSpPr/>
      </dsp:nvSpPr>
      <dsp:spPr>
        <a:xfrm>
          <a:off x="588003" y="3183030"/>
          <a:ext cx="6041396" cy="50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79" tIns="53879" rIns="53879" bIns="53879" numCol="1" spcCol="1270" anchor="ctr" anchorCtr="0">
          <a:noAutofit/>
        </a:bodyPr>
        <a:lstStyle/>
        <a:p>
          <a:pPr marL="0" lvl="0" indent="0" algn="l" defTabSz="844550">
            <a:lnSpc>
              <a:spcPct val="100000"/>
            </a:lnSpc>
            <a:spcBef>
              <a:spcPct val="0"/>
            </a:spcBef>
            <a:spcAft>
              <a:spcPct val="35000"/>
            </a:spcAft>
            <a:buNone/>
          </a:pPr>
          <a:r>
            <a:rPr lang="en-US" sz="1900" kern="1200"/>
            <a:t>Stay flexible</a:t>
          </a:r>
        </a:p>
      </dsp:txBody>
      <dsp:txXfrm>
        <a:off x="588003" y="3183030"/>
        <a:ext cx="6041396" cy="50909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63AE0E-016B-47CA-B01F-2D1ACC2906EE}" type="datetimeFigureOut">
              <a:rPr lang="en-US" smtClean="0"/>
              <a:t>7/16/23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BD2BDB-66DC-46E5-8ACB-B2CB248738BD}" type="slidenum">
              <a:rPr lang="en-US" smtClean="0"/>
              <a:t>‹#›</a:t>
            </a:fld>
            <a:endParaRPr lang="en-US"/>
          </a:p>
        </p:txBody>
      </p:sp>
    </p:spTree>
    <p:extLst>
      <p:ext uri="{BB962C8B-B14F-4D97-AF65-F5344CB8AC3E}">
        <p14:creationId xmlns:p14="http://schemas.microsoft.com/office/powerpoint/2010/main" val="413576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holechildeducation.org/abou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raduateprogram.org/2019/09/the-importance-of-building-teacher-student-relationship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come speak with you today about Educating the Whole Child and The Role of Ohio’s Public Schools.  My passion for this subject has grown over time.  When I was still in the classroom, I had no concept of “educating the whole child”.  I knew that having a positive relationship with students and being a good role model were important, but I didn’t believe my role required me to help students become better people.  My job was to teach them the ELA standards, and I took that role VERY SERIOUSLY.  Ask any of my students.</a:t>
            </a:r>
          </a:p>
          <a:p>
            <a:endParaRPr lang="en-US" dirty="0"/>
          </a:p>
          <a:p>
            <a:r>
              <a:rPr lang="en-US" dirty="0"/>
              <a:t>If I’m honest with myself, I didn’t realize the importance of educating the whole child until I became a middle school principal.  I’m sure, like many of you, the farther I got from my own classroom, the more I formed a bird’s eye view of all the facets of a child’s academic and social-emotional development.  </a:t>
            </a:r>
          </a:p>
          <a:p>
            <a:endParaRPr lang="en-US" dirty="0"/>
          </a:p>
          <a:p>
            <a:r>
              <a:rPr lang="en-US" dirty="0"/>
              <a:t>Since then, I have learned about educating the whole child through my own experiences and research.  Eventually, I began publishing my own work around this topic.</a:t>
            </a:r>
          </a:p>
          <a:p>
            <a:endParaRPr lang="en-US" dirty="0"/>
          </a:p>
          <a:p>
            <a:r>
              <a:rPr lang="en-US" dirty="0"/>
              <a:t>When I saw a job posting at the Muskingum Valley Educational Service Center for a Curriculum Director with a Whole Child Focus, I applied right away, and here I am today, excited to tell you what I know about this topic.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1</a:t>
            </a:fld>
            <a:endParaRPr lang="en-US"/>
          </a:p>
        </p:txBody>
      </p:sp>
    </p:spTree>
    <p:extLst>
      <p:ext uri="{BB962C8B-B14F-4D97-AF65-F5344CB8AC3E}">
        <p14:creationId xmlns:p14="http://schemas.microsoft.com/office/powerpoint/2010/main" val="2927394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ever had to do this in school?  Probably many of you have.  </a:t>
            </a:r>
          </a:p>
          <a:p>
            <a:endParaRPr lang="en-US" dirty="0"/>
          </a:p>
          <a:p>
            <a:r>
              <a:rPr lang="en-US" dirty="0"/>
              <a:t>Go over differences between the two</a:t>
            </a:r>
          </a:p>
          <a:p>
            <a:endParaRPr lang="en-US" dirty="0"/>
          </a:p>
          <a:p>
            <a:r>
              <a:rPr lang="en-US" dirty="0"/>
              <a:t>Humiliating practices—punishment (dunce cap) vs. Restorative practices—restoring the wall to its original condition, which also isn’t fun but is a logical consequence</a:t>
            </a:r>
          </a:p>
          <a:p>
            <a:endParaRPr lang="en-US" dirty="0"/>
          </a:p>
          <a:p>
            <a:r>
              <a:rPr lang="en-US" dirty="0"/>
              <a:t>In this situation, we might also re-teach the child what we do with markers.  Practice using them on paper, instead of the wall.</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11</a:t>
            </a:fld>
            <a:endParaRPr lang="en-US"/>
          </a:p>
        </p:txBody>
      </p:sp>
    </p:spTree>
    <p:extLst>
      <p:ext uri="{BB962C8B-B14F-4D97-AF65-F5344CB8AC3E}">
        <p14:creationId xmlns:p14="http://schemas.microsoft.com/office/powerpoint/2010/main" val="115163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Measurable goals ex. 25% decrease in hallway behaviors.</a:t>
            </a:r>
          </a:p>
          <a:p>
            <a:endParaRPr lang="en-US" dirty="0"/>
          </a:p>
          <a:p>
            <a:r>
              <a:rPr lang="en-US" dirty="0"/>
              <a:t>Consistent tracking and analyzing—data shared at meetings and acted upon</a:t>
            </a:r>
          </a:p>
          <a:p>
            <a:endParaRPr lang="en-US" dirty="0"/>
          </a:p>
          <a:p>
            <a:r>
              <a:rPr lang="en-US" dirty="0"/>
              <a:t>3-5 behavioral expectations—ex. Respectful, Responsible, Safe, and Kind</a:t>
            </a:r>
          </a:p>
          <a:p>
            <a:endParaRPr lang="en-US" dirty="0"/>
          </a:p>
          <a:p>
            <a:r>
              <a:rPr lang="en-US" dirty="0"/>
              <a:t>Collaboration with families and community—volunteers to run reward cart, and counselors as needed</a:t>
            </a:r>
          </a:p>
        </p:txBody>
      </p:sp>
      <p:sp>
        <p:nvSpPr>
          <p:cNvPr id="4" name="Slide Number Placeholder 3"/>
          <p:cNvSpPr>
            <a:spLocks noGrp="1"/>
          </p:cNvSpPr>
          <p:nvPr>
            <p:ph type="sldNum" sz="quarter" idx="5"/>
          </p:nvPr>
        </p:nvSpPr>
        <p:spPr/>
        <p:txBody>
          <a:bodyPr/>
          <a:lstStyle/>
          <a:p>
            <a:fld id="{E3BD2BDB-66DC-46E5-8ACB-B2CB248738BD}" type="slidenum">
              <a:rPr lang="en-US" smtClean="0"/>
              <a:t>12</a:t>
            </a:fld>
            <a:endParaRPr lang="en-US"/>
          </a:p>
        </p:txBody>
      </p:sp>
    </p:spTree>
    <p:extLst>
      <p:ext uri="{BB962C8B-B14F-4D97-AF65-F5344CB8AC3E}">
        <p14:creationId xmlns:p14="http://schemas.microsoft.com/office/powerpoint/2010/main" val="137397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education author Thomas </a:t>
            </a:r>
            <a:r>
              <a:rPr lang="en-US" dirty="0" err="1"/>
              <a:t>Lackona</a:t>
            </a:r>
            <a:r>
              <a:rPr lang="en-US" dirty="0"/>
              <a:t>, the “purpose of education is to help people become smart, and to help them become good.”  As educators we spend most of our time making student smarter.  We also need to make them better.  Feelings, thoughts and actions all work together to form character.  Character education is the act of teaching students how to regulate those feelings, thoughts, and actions into pro-social behaviors.</a:t>
            </a:r>
          </a:p>
          <a:p>
            <a:endParaRPr lang="en-US" dirty="0"/>
          </a:p>
          <a:p>
            <a:r>
              <a:rPr lang="en-US" dirty="0"/>
              <a:t>Character ed MUST be part of our Tier I Whole Child Framework.  However, Tier II supports may include small group work around specific positive character traits, while Tier III may be individual support with a social worker.</a:t>
            </a:r>
          </a:p>
        </p:txBody>
      </p:sp>
      <p:sp>
        <p:nvSpPr>
          <p:cNvPr id="4" name="Slide Number Placeholder 3"/>
          <p:cNvSpPr>
            <a:spLocks noGrp="1"/>
          </p:cNvSpPr>
          <p:nvPr>
            <p:ph type="sldNum" sz="quarter" idx="5"/>
          </p:nvPr>
        </p:nvSpPr>
        <p:spPr/>
        <p:txBody>
          <a:bodyPr/>
          <a:lstStyle/>
          <a:p>
            <a:fld id="{E3BD2BDB-66DC-46E5-8ACB-B2CB248738BD}" type="slidenum">
              <a:rPr lang="en-US" smtClean="0"/>
              <a:t>13</a:t>
            </a:fld>
            <a:endParaRPr lang="en-US"/>
          </a:p>
        </p:txBody>
      </p:sp>
    </p:spTree>
    <p:extLst>
      <p:ext uri="{BB962C8B-B14F-4D97-AF65-F5344CB8AC3E}">
        <p14:creationId xmlns:p14="http://schemas.microsoft.com/office/powerpoint/2010/main" val="79837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 complaint about character education is that character “should be taught at home, not at school”.  That complaint usually falls right after a complaint about “kids these days.”  </a:t>
            </a:r>
          </a:p>
          <a:p>
            <a:endParaRPr lang="en-US" dirty="0"/>
          </a:p>
          <a:p>
            <a:pPr algn="l"/>
            <a:r>
              <a:rPr lang="en-US" b="0" i="0" dirty="0">
                <a:solidFill>
                  <a:srgbClr val="2A3D5B"/>
                </a:solidFill>
                <a:effectLst/>
                <a:latin typeface="objektiv-mk1"/>
              </a:rPr>
              <a:t>The truth is that character education has always been important, but its relevance has varied over time. In the eighteenth century, our new nation’s leaders understood that democracy required virtuous citizens who could exercise their rights responsibly.  As the majority of our nation’s populace was Protestant Christians, the Bible was the primary source of character education. Character education was taught through the lens of religious morality.</a:t>
            </a:r>
          </a:p>
          <a:p>
            <a:pPr algn="l"/>
            <a:r>
              <a:rPr lang="en-US" b="0" i="0" dirty="0">
                <a:solidFill>
                  <a:srgbClr val="2A3D5B"/>
                </a:solidFill>
                <a:effectLst/>
                <a:latin typeface="objektiv-mk1"/>
              </a:rPr>
              <a:t>As more immigrants arrived from predominantly Catholic countries, controversy arose over the correct source material for teaching good character. This is where secular texts such as McGuffey Readers offered values-based instruction that was applicable to a more diverse population.</a:t>
            </a:r>
          </a:p>
          <a:p>
            <a:pPr algn="l"/>
            <a:r>
              <a:rPr lang="en-US" b="0" i="0" dirty="0">
                <a:solidFill>
                  <a:srgbClr val="2A3D5B"/>
                </a:solidFill>
                <a:effectLst/>
                <a:latin typeface="objektiv-mk1"/>
              </a:rPr>
              <a:t>As Americans began to question traditional power structures in the 1960s, character education declined in American schools. This is in part due to the rise of moral relativism, a more pluralistic society, and the misconception that teaching character means teaching religion. By the end of the 1970s, character education was reduced to teaching thinking skills, rather than instructing students in specific values.</a:t>
            </a:r>
          </a:p>
          <a:p>
            <a:pPr algn="l"/>
            <a:r>
              <a:rPr lang="en-US" b="0" i="0" dirty="0">
                <a:solidFill>
                  <a:srgbClr val="2A3D5B"/>
                </a:solidFill>
                <a:effectLst/>
                <a:latin typeface="objektiv-mk1"/>
              </a:rPr>
              <a:t>In the 1980s, character education made a resurgence, thanks to the “war on drugs” and the desire to reduce violence. Once again, schools were encouraged to offer direct instruction in character education.</a:t>
            </a:r>
          </a:p>
          <a:p>
            <a:pPr algn="l"/>
            <a:r>
              <a:rPr lang="en-US" b="0" i="0" dirty="0">
                <a:solidFill>
                  <a:srgbClr val="2A3D5B"/>
                </a:solidFill>
                <a:effectLst/>
                <a:latin typeface="objektiv-mk1"/>
              </a:rPr>
              <a:t>Since then, we have come full circle to educating the whole child. </a:t>
            </a:r>
            <a:r>
              <a:rPr lang="en-US" b="1" i="0" u="none" strike="noStrike" dirty="0">
                <a:solidFill>
                  <a:srgbClr val="EE755B"/>
                </a:solidFill>
                <a:effectLst/>
                <a:latin typeface="objektiv-mk1"/>
                <a:hlinkClick r:id="rId3"/>
              </a:rPr>
              <a:t>The Whole Child Initiative</a:t>
            </a:r>
            <a:r>
              <a:rPr lang="en-US" b="0" i="0" dirty="0">
                <a:solidFill>
                  <a:srgbClr val="2A3D5B"/>
                </a:solidFill>
                <a:effectLst/>
                <a:latin typeface="objektiv-mk1"/>
              </a:rPr>
              <a:t> encourages wraparound education that addresses students’ need to be “healthy, safe, engaged, supported, and challenged”.</a:t>
            </a:r>
          </a:p>
          <a:p>
            <a:pPr algn="l"/>
            <a:r>
              <a:rPr lang="en-US" b="0" i="0" dirty="0">
                <a:solidFill>
                  <a:srgbClr val="2A3D5B"/>
                </a:solidFill>
                <a:effectLst/>
                <a:latin typeface="objektiv-mk1"/>
              </a:rPr>
              <a:t>Today’s character education curriculum emphasizes Social-Emotional Learning (SEL). According to The Collaborative for Academic, Social, and Emotional Learning (CASEL), SEL is the “process of being able to identify and manage our emotions, set and achieve positive goals, feel and show empathy for others, establish and maintain positive relationships, and make responsible decisions.”</a:t>
            </a:r>
          </a:p>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14</a:t>
            </a:fld>
            <a:endParaRPr lang="en-US"/>
          </a:p>
        </p:txBody>
      </p:sp>
    </p:spTree>
    <p:extLst>
      <p:ext uri="{BB962C8B-B14F-4D97-AF65-F5344CB8AC3E}">
        <p14:creationId xmlns:p14="http://schemas.microsoft.com/office/powerpoint/2010/main" val="228366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A3D5B"/>
                </a:solidFill>
                <a:effectLst/>
                <a:latin typeface="objektiv-mk1"/>
              </a:rPr>
              <a:t>How to Implement Character Education Programs in Your School</a:t>
            </a:r>
          </a:p>
          <a:p>
            <a:pPr algn="l"/>
            <a:r>
              <a:rPr lang="en-US" b="1" i="0" dirty="0">
                <a:solidFill>
                  <a:srgbClr val="2A3D5B"/>
                </a:solidFill>
                <a:effectLst/>
                <a:latin typeface="objektiv-mk1"/>
              </a:rPr>
              <a:t>Begin with the End in Mind</a:t>
            </a:r>
            <a:endParaRPr lang="en-US" b="0" i="0" dirty="0">
              <a:solidFill>
                <a:srgbClr val="2A3D5B"/>
              </a:solidFill>
              <a:effectLst/>
              <a:latin typeface="objektiv-mk1"/>
            </a:endParaRPr>
          </a:p>
          <a:p>
            <a:pPr algn="l"/>
            <a:r>
              <a:rPr lang="en-US" b="0" i="0" dirty="0">
                <a:solidFill>
                  <a:srgbClr val="2A3D5B"/>
                </a:solidFill>
                <a:effectLst/>
                <a:latin typeface="objektiv-mk1"/>
              </a:rPr>
              <a:t>Start by establishing expectations for your program. Decide with your Building Leadership team (BLT) what you expect out of students and make those expectations very clear to everyone in the building.  If you’re choosing a program, make sure the one you choose matches the habits your building values.  I used P2 which is based on building 24 positive the positive character traits that we all possess, versus reducing negative traits.  I know Stephen Covey’s Leader in Me is also very popular.  I like that Leader in Me has a tight focus on 5 Paradigms to SEE differently.</a:t>
            </a:r>
          </a:p>
          <a:p>
            <a:pPr algn="l"/>
            <a:r>
              <a:rPr lang="en-US" b="1" i="0" dirty="0">
                <a:solidFill>
                  <a:srgbClr val="2A3D5B"/>
                </a:solidFill>
                <a:effectLst/>
                <a:latin typeface="objektiv-mk1"/>
              </a:rPr>
              <a:t>Share Leadership</a:t>
            </a:r>
            <a:endParaRPr lang="en-US" b="0" i="0" dirty="0">
              <a:solidFill>
                <a:srgbClr val="2A3D5B"/>
              </a:solidFill>
              <a:effectLst/>
              <a:latin typeface="objektiv-mk1"/>
            </a:endParaRPr>
          </a:p>
          <a:p>
            <a:pPr algn="l"/>
            <a:r>
              <a:rPr lang="en-US" b="0" i="0" dirty="0">
                <a:solidFill>
                  <a:srgbClr val="2A3D5B"/>
                </a:solidFill>
                <a:effectLst/>
                <a:latin typeface="objektiv-mk1"/>
              </a:rPr>
              <a:t>Chances are good that you have a teacher or group of teachers that is passionate about character education. Share leadership with these folks and work to establish teacher buy-in.  One of my teachers brought me P2.  She had some experience with it and because she was an influencer with her peers, others had buy-in too.</a:t>
            </a:r>
          </a:p>
          <a:p>
            <a:pPr algn="l"/>
            <a:r>
              <a:rPr lang="en-US" b="1" i="0" dirty="0">
                <a:solidFill>
                  <a:srgbClr val="2A3D5B"/>
                </a:solidFill>
                <a:effectLst/>
                <a:latin typeface="objektiv-mk1"/>
              </a:rPr>
              <a:t>Emphasize Relationships</a:t>
            </a:r>
            <a:endParaRPr lang="en-US" b="0" i="0" dirty="0">
              <a:solidFill>
                <a:srgbClr val="2A3D5B"/>
              </a:solidFill>
              <a:effectLst/>
              <a:latin typeface="objektiv-mk1"/>
            </a:endParaRPr>
          </a:p>
          <a:p>
            <a:pPr algn="l"/>
            <a:r>
              <a:rPr lang="en-US" b="0" i="0" dirty="0">
                <a:solidFill>
                  <a:srgbClr val="2A3D5B"/>
                </a:solidFill>
                <a:effectLst/>
                <a:latin typeface="objektiv-mk1"/>
              </a:rPr>
              <a:t>Study after study shows that students learn and behave better for people with whom </a:t>
            </a:r>
            <a:r>
              <a:rPr lang="en-US" b="1" i="0" u="none" strike="noStrike" dirty="0">
                <a:solidFill>
                  <a:srgbClr val="EE755B"/>
                </a:solidFill>
                <a:effectLst/>
                <a:latin typeface="objektiv-mk1"/>
                <a:hlinkClick r:id="rId3"/>
              </a:rPr>
              <a:t>they have a positive relationship</a:t>
            </a:r>
            <a:r>
              <a:rPr lang="en-US" b="0" i="0" dirty="0">
                <a:solidFill>
                  <a:srgbClr val="2A3D5B"/>
                </a:solidFill>
                <a:effectLst/>
                <a:latin typeface="objektiv-mk1"/>
              </a:rPr>
              <a:t>. It is no different when it comes to character education.  Teacher with negative relationship with students built on punishment gets terrible results.</a:t>
            </a:r>
          </a:p>
          <a:p>
            <a:pPr algn="l"/>
            <a:r>
              <a:rPr lang="en-US" b="1" i="0" dirty="0">
                <a:solidFill>
                  <a:srgbClr val="2A3D5B"/>
                </a:solidFill>
                <a:effectLst/>
                <a:latin typeface="objektiv-mk1"/>
              </a:rPr>
              <a:t>Make it a Daily Ritual</a:t>
            </a:r>
            <a:endParaRPr lang="en-US" b="0" i="0" dirty="0">
              <a:solidFill>
                <a:srgbClr val="2A3D5B"/>
              </a:solidFill>
              <a:effectLst/>
              <a:latin typeface="objektiv-mk1"/>
            </a:endParaRPr>
          </a:p>
          <a:p>
            <a:pPr algn="l"/>
            <a:r>
              <a:rPr lang="en-US" b="0" i="0" dirty="0">
                <a:solidFill>
                  <a:srgbClr val="2A3D5B"/>
                </a:solidFill>
                <a:effectLst/>
                <a:latin typeface="objektiv-mk1"/>
              </a:rPr>
              <a:t>Incorporate direct instruction in character education EVERY DAY. By all means possible, institute a homeroom or advisory period that meets daily. The daily interaction also establishes relationship building that is so important for building character. Weekly video announcements centering around character education allow you as the building leader to set the tone for the rest of the building. A daily recitation of school expectations is also a consistent reminder of school values.  Be Respectful, Responsible, Safe and Kind every day for instance.  Sacred time.  Not for make-up work, etc.</a:t>
            </a:r>
          </a:p>
          <a:p>
            <a:pPr algn="l"/>
            <a:r>
              <a:rPr lang="en-US" b="1" i="0" dirty="0">
                <a:solidFill>
                  <a:srgbClr val="2A3D5B"/>
                </a:solidFill>
                <a:effectLst/>
                <a:latin typeface="objektiv-mk1"/>
              </a:rPr>
              <a:t>Make it Building-Wide</a:t>
            </a:r>
            <a:endParaRPr lang="en-US" b="0" i="0" dirty="0">
              <a:solidFill>
                <a:srgbClr val="2A3D5B"/>
              </a:solidFill>
              <a:effectLst/>
              <a:latin typeface="objektiv-mk1"/>
            </a:endParaRPr>
          </a:p>
          <a:p>
            <a:pPr algn="l"/>
            <a:r>
              <a:rPr lang="en-US" b="0" i="0" dirty="0">
                <a:solidFill>
                  <a:srgbClr val="2A3D5B"/>
                </a:solidFill>
                <a:effectLst/>
                <a:latin typeface="objektiv-mk1"/>
              </a:rPr>
              <a:t>In general, every student should be participating in the same character education program at the same time. This allows you to establish consistent language surrounding character, which makes communication easier among the building population. It also allows for more meaningful discussions with students.  Have it posted everywhere.  Which of these character traits were you lacking?  Yes, yes, when you took a picture of me and drew a mustache on my face and posted it on social media, that was not kind</a:t>
            </a:r>
          </a:p>
          <a:p>
            <a:pPr algn="l"/>
            <a:r>
              <a:rPr lang="en-US" b="1" i="0" dirty="0">
                <a:solidFill>
                  <a:srgbClr val="2A3D5B"/>
                </a:solidFill>
                <a:effectLst/>
                <a:latin typeface="objektiv-mk1"/>
              </a:rPr>
              <a:t>Stay Flexible</a:t>
            </a:r>
            <a:endParaRPr lang="en-US" b="0" i="0" dirty="0">
              <a:solidFill>
                <a:srgbClr val="2A3D5B"/>
              </a:solidFill>
              <a:effectLst/>
              <a:latin typeface="objektiv-mk1"/>
            </a:endParaRPr>
          </a:p>
          <a:p>
            <a:pPr algn="l"/>
            <a:r>
              <a:rPr lang="en-US" b="0" i="0" dirty="0">
                <a:solidFill>
                  <a:srgbClr val="2A3D5B"/>
                </a:solidFill>
                <a:effectLst/>
                <a:latin typeface="objektiv-mk1"/>
              </a:rPr>
              <a:t>Even if you pick a great character education program, sometimes you will have to veer off-plan a little. As long as it is in the best interest of students, you are on safe ground.  Made it a point to my teachers that </a:t>
            </a:r>
            <a:r>
              <a:rPr lang="en-US" b="0" i="0" dirty="0" err="1">
                <a:solidFill>
                  <a:srgbClr val="2A3D5B"/>
                </a:solidFill>
                <a:effectLst/>
                <a:latin typeface="objektiv-mk1"/>
              </a:rPr>
              <a:t>yo</a:t>
            </a:r>
            <a:r>
              <a:rPr lang="en-US" b="0" i="0" dirty="0">
                <a:solidFill>
                  <a:srgbClr val="2A3D5B"/>
                </a:solidFill>
                <a:effectLst/>
                <a:latin typeface="objektiv-mk1"/>
              </a:rPr>
              <a:t> udo not have to follow every day’s slide to a tee.  If you get going on a meaningful convo, keep going with it.  As long as it’s relevant.</a:t>
            </a:r>
          </a:p>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15</a:t>
            </a:fld>
            <a:endParaRPr lang="en-US"/>
          </a:p>
        </p:txBody>
      </p:sp>
    </p:spTree>
    <p:extLst>
      <p:ext uri="{BB962C8B-B14F-4D97-AF65-F5344CB8AC3E}">
        <p14:creationId xmlns:p14="http://schemas.microsoft.com/office/powerpoint/2010/main" val="12467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if any of you remember in the 80s Barbara Walters did a 20/20 piece about Romanian orphans.  I was so upset by that show.  I wanted to go to Romania and help my parents adopt all the orphans and bring them back here.  They were in cribs all by themselves all day long with no human interaction.  NO one hugged them, talked to them, or seemed to do anything but provide the most basic care.</a:t>
            </a:r>
          </a:p>
          <a:p>
            <a:endParaRPr lang="en-US" dirty="0"/>
          </a:p>
          <a:p>
            <a:r>
              <a:rPr lang="en-US" dirty="0"/>
              <a:t>This is a brain scan of a Romanian orphan who was institutionalized right after birth.  Temporal lobe is not as active in the abused brain as in the typically developing brain.  This is the part of the brain that regulates emotions and helps us make decisions.</a:t>
            </a:r>
          </a:p>
          <a:p>
            <a:endParaRPr lang="en-US" dirty="0"/>
          </a:p>
          <a:p>
            <a:r>
              <a:rPr lang="en-US" dirty="0"/>
              <a:t>Their brains are not wired the same way as a child with out all these ACEs.  But here’s the thing:  While most of our students are not Romanian orphans, most of them have experienced some sort of trauma in their lives.  For that matter, so have most of us in this room right now.  70% of adults in the US have experienced some type of trauma, according to the National Council for Behavioral Health.</a:t>
            </a:r>
          </a:p>
          <a:p>
            <a:endParaRPr lang="en-US" dirty="0"/>
          </a:p>
          <a:p>
            <a:r>
              <a:rPr lang="en-US" dirty="0"/>
              <a:t>It leads to problems such as learning and behavior, increased health and mental illness, and because of poor decision-making abilities increased involvement with the juvenile justice system</a:t>
            </a:r>
          </a:p>
        </p:txBody>
      </p:sp>
      <p:sp>
        <p:nvSpPr>
          <p:cNvPr id="4" name="Slide Number Placeholder 3"/>
          <p:cNvSpPr>
            <a:spLocks noGrp="1"/>
          </p:cNvSpPr>
          <p:nvPr>
            <p:ph type="sldNum" sz="quarter" idx="5"/>
          </p:nvPr>
        </p:nvSpPr>
        <p:spPr/>
        <p:txBody>
          <a:bodyPr/>
          <a:lstStyle/>
          <a:p>
            <a:fld id="{E3BD2BDB-66DC-46E5-8ACB-B2CB248738BD}" type="slidenum">
              <a:rPr lang="en-US" smtClean="0"/>
              <a:t>16</a:t>
            </a:fld>
            <a:endParaRPr lang="en-US"/>
          </a:p>
        </p:txBody>
      </p:sp>
    </p:spTree>
    <p:extLst>
      <p:ext uri="{BB962C8B-B14F-4D97-AF65-F5344CB8AC3E}">
        <p14:creationId xmlns:p14="http://schemas.microsoft.com/office/powerpoint/2010/main" val="336063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7A7A7A"/>
                </a:solidFill>
                <a:effectLst/>
                <a:latin typeface="Roboto" panose="02000000000000000000" pitchFamily="2" charset="0"/>
              </a:rPr>
              <a:t>Physical abuse</a:t>
            </a:r>
          </a:p>
          <a:p>
            <a:pPr algn="l">
              <a:buFont typeface="Arial" panose="020B0604020202020204" pitchFamily="34" charset="0"/>
              <a:buChar char="•"/>
            </a:pPr>
            <a:r>
              <a:rPr lang="en-US" b="0" i="0" dirty="0">
                <a:solidFill>
                  <a:srgbClr val="7A7A7A"/>
                </a:solidFill>
                <a:effectLst/>
                <a:latin typeface="Roboto" panose="02000000000000000000" pitchFamily="2" charset="0"/>
              </a:rPr>
              <a:t>Emotional abuse</a:t>
            </a:r>
          </a:p>
          <a:p>
            <a:pPr algn="l">
              <a:buFont typeface="Arial" panose="020B0604020202020204" pitchFamily="34" charset="0"/>
              <a:buChar char="•"/>
            </a:pPr>
            <a:r>
              <a:rPr lang="en-US" b="0" i="0" dirty="0">
                <a:solidFill>
                  <a:srgbClr val="7A7A7A"/>
                </a:solidFill>
                <a:effectLst/>
                <a:latin typeface="Roboto" panose="02000000000000000000" pitchFamily="2" charset="0"/>
              </a:rPr>
              <a:t>Emotional neglect</a:t>
            </a:r>
          </a:p>
          <a:p>
            <a:pPr algn="l">
              <a:buFont typeface="Arial" panose="020B0604020202020204" pitchFamily="34" charset="0"/>
              <a:buChar char="•"/>
            </a:pPr>
            <a:r>
              <a:rPr lang="en-US" b="0" i="0" dirty="0">
                <a:solidFill>
                  <a:srgbClr val="7A7A7A"/>
                </a:solidFill>
                <a:effectLst/>
                <a:latin typeface="Roboto" panose="02000000000000000000" pitchFamily="2" charset="0"/>
              </a:rPr>
              <a:t>Sexual abuse</a:t>
            </a:r>
          </a:p>
          <a:p>
            <a:pPr algn="l">
              <a:buFont typeface="Arial" panose="020B0604020202020204" pitchFamily="34" charset="0"/>
              <a:buChar char="•"/>
            </a:pPr>
            <a:r>
              <a:rPr lang="en-US" b="0" i="0" dirty="0">
                <a:solidFill>
                  <a:srgbClr val="7A7A7A"/>
                </a:solidFill>
                <a:effectLst/>
                <a:latin typeface="Roboto" panose="02000000000000000000" pitchFamily="2" charset="0"/>
              </a:rPr>
              <a:t>Physical neglect</a:t>
            </a:r>
          </a:p>
          <a:p>
            <a:pPr algn="l">
              <a:buFont typeface="Arial" panose="020B0604020202020204" pitchFamily="34" charset="0"/>
              <a:buChar char="•"/>
            </a:pPr>
            <a:r>
              <a:rPr lang="en-US" b="0" i="0" dirty="0">
                <a:solidFill>
                  <a:srgbClr val="7A7A7A"/>
                </a:solidFill>
                <a:effectLst/>
                <a:latin typeface="Roboto" panose="02000000000000000000" pitchFamily="2" charset="0"/>
              </a:rPr>
              <a:t>Household substance abuse</a:t>
            </a:r>
          </a:p>
          <a:p>
            <a:pPr algn="l">
              <a:buFont typeface="Arial" panose="020B0604020202020204" pitchFamily="34" charset="0"/>
              <a:buChar char="•"/>
            </a:pPr>
            <a:r>
              <a:rPr lang="en-US" b="0" i="0" dirty="0">
                <a:solidFill>
                  <a:srgbClr val="7A7A7A"/>
                </a:solidFill>
                <a:effectLst/>
                <a:latin typeface="Roboto" panose="02000000000000000000" pitchFamily="2" charset="0"/>
              </a:rPr>
              <a:t>Mother treated violently</a:t>
            </a:r>
          </a:p>
          <a:p>
            <a:pPr algn="l">
              <a:buFont typeface="Arial" panose="020B0604020202020204" pitchFamily="34" charset="0"/>
              <a:buChar char="•"/>
            </a:pPr>
            <a:r>
              <a:rPr lang="en-US" b="0" i="0" dirty="0">
                <a:solidFill>
                  <a:srgbClr val="7A7A7A"/>
                </a:solidFill>
                <a:effectLst/>
                <a:latin typeface="Roboto" panose="02000000000000000000" pitchFamily="2" charset="0"/>
              </a:rPr>
              <a:t>Parental separation or divorce</a:t>
            </a:r>
          </a:p>
          <a:p>
            <a:pPr algn="l">
              <a:buFont typeface="Arial" panose="020B0604020202020204" pitchFamily="34" charset="0"/>
              <a:buChar char="•"/>
            </a:pPr>
            <a:r>
              <a:rPr lang="en-US" b="0" i="0" dirty="0">
                <a:solidFill>
                  <a:srgbClr val="7A7A7A"/>
                </a:solidFill>
                <a:effectLst/>
                <a:latin typeface="Roboto" panose="02000000000000000000" pitchFamily="2" charset="0"/>
              </a:rPr>
              <a:t>Household mental illness</a:t>
            </a:r>
          </a:p>
          <a:p>
            <a:pPr algn="l">
              <a:buFont typeface="Arial" panose="020B0604020202020204" pitchFamily="34" charset="0"/>
              <a:buChar char="•"/>
            </a:pPr>
            <a:r>
              <a:rPr lang="en-US" b="0" i="0" dirty="0">
                <a:solidFill>
                  <a:srgbClr val="7A7A7A"/>
                </a:solidFill>
                <a:effectLst/>
                <a:latin typeface="Roboto" panose="02000000000000000000" pitchFamily="2" charset="0"/>
              </a:rPr>
              <a:t>Incarcerated household member</a:t>
            </a:r>
          </a:p>
          <a:p>
            <a:endParaRPr lang="en-US" dirty="0"/>
          </a:p>
        </p:txBody>
      </p:sp>
      <p:sp>
        <p:nvSpPr>
          <p:cNvPr id="4" name="Slide Number Placeholder 3"/>
          <p:cNvSpPr>
            <a:spLocks noGrp="1"/>
          </p:cNvSpPr>
          <p:nvPr>
            <p:ph type="sldNum" sz="quarter" idx="5"/>
          </p:nvPr>
        </p:nvSpPr>
        <p:spPr/>
        <p:txBody>
          <a:bodyPr/>
          <a:lstStyle/>
          <a:p>
            <a:fld id="{FF8D0E63-0F6A-47B0-8BD1-6E95B004C872}" type="slidenum">
              <a:rPr lang="en-US" smtClean="0"/>
              <a:t>17</a:t>
            </a:fld>
            <a:endParaRPr lang="en-US" dirty="0"/>
          </a:p>
        </p:txBody>
      </p:sp>
    </p:spTree>
    <p:extLst>
      <p:ext uri="{BB962C8B-B14F-4D97-AF65-F5344CB8AC3E}">
        <p14:creationId xmlns:p14="http://schemas.microsoft.com/office/powerpoint/2010/main" val="2418816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safe space—quiet or cool-off corner, clam music, dimmed light, flexible seating, calm adults (not too much, Pinterest shouldn’t explode in your room)</a:t>
            </a:r>
          </a:p>
          <a:p>
            <a:endParaRPr lang="en-US" dirty="0"/>
          </a:p>
          <a:p>
            <a:r>
              <a:rPr lang="en-US" dirty="0"/>
              <a:t>Be predictable—schedules, behavior matrix, always be there at the door, tell them about changes, prepare them for transitions</a:t>
            </a:r>
          </a:p>
          <a:p>
            <a:endParaRPr lang="en-US" dirty="0"/>
          </a:p>
          <a:p>
            <a:r>
              <a:rPr lang="en-US" dirty="0"/>
              <a:t>Build Trust—follow through on promises, don’t lie, make a connection (releases bonding hormone oxytocin)</a:t>
            </a:r>
          </a:p>
          <a:p>
            <a:endParaRPr lang="en-US" dirty="0"/>
          </a:p>
          <a:p>
            <a:r>
              <a:rPr lang="en-US" dirty="0"/>
              <a:t>Offer Choices—have power-with, we’ll do it together,  We can do this worksheet and then this art project.  We can write it this way.  What do you think?</a:t>
            </a:r>
          </a:p>
          <a:p>
            <a:r>
              <a:rPr lang="en-US" dirty="0"/>
              <a:t>We all know the teacher who has to “win”.  Don’t be that dude.</a:t>
            </a:r>
          </a:p>
          <a:p>
            <a:endParaRPr lang="en-US" dirty="0"/>
          </a:p>
          <a:p>
            <a:r>
              <a:rPr lang="en-US" dirty="0"/>
              <a:t>Stay Regulated—Sluggish?  Go to recess.  Over-stimulated belly-breathing or meditation time.</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18</a:t>
            </a:fld>
            <a:endParaRPr lang="en-US"/>
          </a:p>
        </p:txBody>
      </p:sp>
    </p:spTree>
    <p:extLst>
      <p:ext uri="{BB962C8B-B14F-4D97-AF65-F5344CB8AC3E}">
        <p14:creationId xmlns:p14="http://schemas.microsoft.com/office/powerpoint/2010/main" val="3898824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19</a:t>
            </a:fld>
            <a:endParaRPr lang="en-US"/>
          </a:p>
        </p:txBody>
      </p:sp>
    </p:spTree>
    <p:extLst>
      <p:ext uri="{BB962C8B-B14F-4D97-AF65-F5344CB8AC3E}">
        <p14:creationId xmlns:p14="http://schemas.microsoft.com/office/powerpoint/2010/main" val="1453161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20</a:t>
            </a:fld>
            <a:endParaRPr lang="en-US"/>
          </a:p>
        </p:txBody>
      </p:sp>
    </p:spTree>
    <p:extLst>
      <p:ext uri="{BB962C8B-B14F-4D97-AF65-F5344CB8AC3E}">
        <p14:creationId xmlns:p14="http://schemas.microsoft.com/office/powerpoint/2010/main" val="69707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today’s presentation I will answer four questions for you:  What is ODE’s Whole Child Framework?</a:t>
            </a:r>
          </a:p>
          <a:p>
            <a:r>
              <a:rPr lang="en-US" dirty="0"/>
              <a:t>Why do we need to educate the Whole Child?</a:t>
            </a:r>
          </a:p>
          <a:p>
            <a:r>
              <a:rPr lang="en-US" dirty="0"/>
              <a:t>How do PBIS, character education, prevention education and trauma-informed classrooms support the Whole Child?</a:t>
            </a:r>
          </a:p>
          <a:p>
            <a:r>
              <a:rPr lang="en-US" dirty="0"/>
              <a:t>And what resources are available to districts to support the Whole Child?</a:t>
            </a:r>
          </a:p>
        </p:txBody>
      </p:sp>
      <p:sp>
        <p:nvSpPr>
          <p:cNvPr id="4" name="Slide Number Placeholder 3"/>
          <p:cNvSpPr>
            <a:spLocks noGrp="1"/>
          </p:cNvSpPr>
          <p:nvPr>
            <p:ph type="sldNum" sz="quarter" idx="5"/>
          </p:nvPr>
        </p:nvSpPr>
        <p:spPr/>
        <p:txBody>
          <a:bodyPr/>
          <a:lstStyle/>
          <a:p>
            <a:fld id="{E3BD2BDB-66DC-46E5-8ACB-B2CB248738BD}" type="slidenum">
              <a:rPr lang="en-US" smtClean="0"/>
              <a:t>2</a:t>
            </a:fld>
            <a:endParaRPr lang="en-US"/>
          </a:p>
        </p:txBody>
      </p:sp>
    </p:spTree>
    <p:extLst>
      <p:ext uri="{BB962C8B-B14F-4D97-AF65-F5344CB8AC3E}">
        <p14:creationId xmlns:p14="http://schemas.microsoft.com/office/powerpoint/2010/main" val="302830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ODE’s Each Child, Our Future, plan.  It’s a collaborative approach to  learning and wellness. </a:t>
            </a:r>
          </a:p>
          <a:p>
            <a:endParaRPr lang="en-US" dirty="0"/>
          </a:p>
          <a:p>
            <a:r>
              <a:rPr lang="en-US" dirty="0"/>
              <a:t>That wellness part is what I was missing when I was in the classroom, and it was missing in districts across Ohio, in a time when we need it most.</a:t>
            </a:r>
          </a:p>
        </p:txBody>
      </p:sp>
      <p:sp>
        <p:nvSpPr>
          <p:cNvPr id="4" name="Slide Number Placeholder 3"/>
          <p:cNvSpPr>
            <a:spLocks noGrp="1"/>
          </p:cNvSpPr>
          <p:nvPr>
            <p:ph type="sldNum" sz="quarter" idx="5"/>
          </p:nvPr>
        </p:nvSpPr>
        <p:spPr/>
        <p:txBody>
          <a:bodyPr/>
          <a:lstStyle/>
          <a:p>
            <a:fld id="{E3BD2BDB-66DC-46E5-8ACB-B2CB248738BD}" type="slidenum">
              <a:rPr lang="en-US" smtClean="0"/>
              <a:t>3</a:t>
            </a:fld>
            <a:endParaRPr lang="en-US"/>
          </a:p>
        </p:txBody>
      </p:sp>
    </p:spTree>
    <p:extLst>
      <p:ext uri="{BB962C8B-B14F-4D97-AF65-F5344CB8AC3E}">
        <p14:creationId xmlns:p14="http://schemas.microsoft.com/office/powerpoint/2010/main" val="393573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Calibri" panose="020F0502020204030204"/>
              </a:rPr>
              <a:t>So let’s zoom in on what “a collaborative approach to learning and wellness” means.  It means COLLABORATING to educate the Whole Child  Notice the verb I used there.  COLLABORATING.</a:t>
            </a:r>
          </a:p>
          <a:p>
            <a:pPr defTabSz="931774">
              <a:defRPr/>
            </a:pPr>
            <a:endParaRPr lang="en-US" dirty="0">
              <a:solidFill>
                <a:prstClr val="black"/>
              </a:solidFill>
              <a:latin typeface="Calibri" panose="020F0502020204030204"/>
            </a:endParaRPr>
          </a:p>
          <a:p>
            <a:pPr defTabSz="931774">
              <a:defRPr/>
            </a:pPr>
            <a:endParaRPr lang="en-US" dirty="0">
              <a:solidFill>
                <a:prstClr val="black"/>
              </a:solidFill>
              <a:latin typeface="Calibri" panose="020F0502020204030204"/>
            </a:endParaRPr>
          </a:p>
          <a:p>
            <a:pPr defTabSz="931774">
              <a:defRPr/>
            </a:pPr>
            <a:r>
              <a:rPr lang="en-US" dirty="0">
                <a:solidFill>
                  <a:prstClr val="black"/>
                </a:solidFill>
                <a:latin typeface="Calibri" panose="020F0502020204030204"/>
              </a:rPr>
              <a:t>It is impossible for us to serve the Whole Child by ourselves.  You know, I was talking to my brother the other day.  He’s an engineer.  He works with numbers and the laws of the physical world, BUT He is surrounded by educators.  His wife, his sister, and his brother-in-law are all educators.  He hears our chatter all the time.  We talk about our students all the time.  We talk about their families, their behavior at school. We talk about the social and mental health services they need and SOMETIMES receive.  He knows they get free breakfasts and lunches. One day, he looked at me and he said, “Why don’t you just put bunk beds in the school, and the kids can just live there?”</a:t>
            </a:r>
          </a:p>
          <a:p>
            <a:pPr defTabSz="931774">
              <a:defRPr/>
            </a:pPr>
            <a:endParaRPr lang="en-US" dirty="0">
              <a:solidFill>
                <a:prstClr val="black"/>
              </a:solidFill>
              <a:latin typeface="Calibri" panose="020F0502020204030204"/>
            </a:endParaRPr>
          </a:p>
          <a:p>
            <a:pPr defTabSz="931774">
              <a:defRPr/>
            </a:pPr>
            <a:r>
              <a:rPr lang="en-US" dirty="0">
                <a:solidFill>
                  <a:prstClr val="black"/>
                </a:solidFill>
                <a:latin typeface="Calibri" panose="020F0502020204030204"/>
              </a:rPr>
              <a:t>After I was done mentally calculating how many bunk beds might fit in the middle school gym, I realized he was being sarcastic.</a:t>
            </a:r>
          </a:p>
          <a:p>
            <a:pPr defTabSz="931774">
              <a:defRPr/>
            </a:pPr>
            <a:endParaRPr lang="en-US" dirty="0">
              <a:solidFill>
                <a:prstClr val="black"/>
              </a:solidFill>
              <a:latin typeface="Calibri" panose="020F0502020204030204"/>
            </a:endParaRPr>
          </a:p>
          <a:p>
            <a:pPr defTabSz="931774">
              <a:defRPr/>
            </a:pPr>
            <a:r>
              <a:rPr lang="en-US" dirty="0">
                <a:solidFill>
                  <a:prstClr val="black"/>
                </a:solidFill>
                <a:latin typeface="Calibri" panose="020F0502020204030204"/>
              </a:rPr>
              <a:t>He was being sarcastic, but he has a good point.  We tend to martyr ourselves in the service of students, don’t we?  We would do well to  remember that, however imperfect, our students DO have family.  That family may not be the traditional nuclear family of mother and father and children.  It may look like mom and stepdad, grandma and grandpa, or here in Appalachia, if you’re like some of my family, double half-cousins and ex-stepdads.  Anyone who knows students well and takes a personal interest in their well-being qualifies.</a:t>
            </a:r>
          </a:p>
          <a:p>
            <a:pPr defTabSz="931774">
              <a:defRPr/>
            </a:pPr>
            <a:endParaRPr lang="en-US" dirty="0">
              <a:solidFill>
                <a:prstClr val="black"/>
              </a:solidFill>
              <a:latin typeface="Calibri" panose="020F0502020204030204"/>
            </a:endParaRPr>
          </a:p>
          <a:p>
            <a:pPr defTabSz="931774">
              <a:defRPr/>
            </a:pPr>
            <a:r>
              <a:rPr lang="en-US" dirty="0">
                <a:solidFill>
                  <a:prstClr val="black"/>
                </a:solidFill>
                <a:latin typeface="Calibri" panose="020F0502020204030204"/>
              </a:rPr>
              <a:t>As districts, we must collaborate by forming partnerships with Alcohol, Drug, and Mental Health Boards, otherwise known as ADAMHs.  There are local clergy and community service agencies who are willing to help.  And yes, your ESCs are here to help too.</a:t>
            </a:r>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4</a:t>
            </a:fld>
            <a:endParaRPr lang="en-US"/>
          </a:p>
        </p:txBody>
      </p:sp>
    </p:spTree>
    <p:extLst>
      <p:ext uri="{BB962C8B-B14F-4D97-AF65-F5344CB8AC3E}">
        <p14:creationId xmlns:p14="http://schemas.microsoft.com/office/powerpoint/2010/main" val="290451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can we do as schools in our COLLABORATION to support the Whole Child?</a:t>
            </a:r>
          </a:p>
          <a:p>
            <a:endParaRPr lang="en-US" dirty="0"/>
          </a:p>
          <a:p>
            <a:r>
              <a:rPr lang="en-US" dirty="0"/>
              <a:t>This chart shows all the school and health support systems that available to support the Whole Child.  Today, we are going to focus on the left side of this chart, addressing Healthy Behaviors and Safe and Supportive Schools</a:t>
            </a:r>
          </a:p>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5</a:t>
            </a:fld>
            <a:endParaRPr lang="en-US"/>
          </a:p>
        </p:txBody>
      </p:sp>
    </p:spTree>
    <p:extLst>
      <p:ext uri="{BB962C8B-B14F-4D97-AF65-F5344CB8AC3E}">
        <p14:creationId xmlns:p14="http://schemas.microsoft.com/office/powerpoint/2010/main" val="154125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4020202020204" pitchFamily="34" charset="0"/>
              </a:rPr>
              <a:t>For us as schools to provide for the Whole Child, we must continually improve by evaluating where our students are and what they need, as well as what our staff capacity is and what they need to be successful.</a:t>
            </a:r>
          </a:p>
          <a:p>
            <a:endParaRPr lang="en-US" b="0" i="0" dirty="0">
              <a:solidFill>
                <a:srgbClr val="000000"/>
              </a:solidFill>
              <a:effectLst/>
              <a:latin typeface="Open Sans" panose="020B0604020202020204" pitchFamily="34" charset="0"/>
            </a:endParaRPr>
          </a:p>
          <a:p>
            <a:r>
              <a:rPr lang="en-US" b="0" i="0" dirty="0">
                <a:solidFill>
                  <a:srgbClr val="000000"/>
                </a:solidFill>
                <a:effectLst/>
                <a:latin typeface="Open Sans" panose="020B0604020202020204" pitchFamily="34" charset="0"/>
              </a:rPr>
              <a:t>We must act with equity as we support the Whole Child.  We all know the saying that fair doesn’t mean equal.  That is the case here.  Most children will only need Tier I Services most of the time.  But some will need Tier 2 and some will need Tier 3.  So while services are not EQUAL, they are EQUITABLE.   </a:t>
            </a:r>
          </a:p>
          <a:p>
            <a:endParaRPr lang="en-US" b="0" i="0" dirty="0">
              <a:solidFill>
                <a:srgbClr val="000000"/>
              </a:solidFill>
              <a:effectLst/>
              <a:latin typeface="Open Sans" panose="020B0604020202020204" pitchFamily="34" charset="0"/>
            </a:endParaRPr>
          </a:p>
          <a:p>
            <a:r>
              <a:rPr lang="en-US" b="0" i="0" dirty="0">
                <a:solidFill>
                  <a:srgbClr val="000000"/>
                </a:solidFill>
                <a:effectLst/>
                <a:latin typeface="Open Sans" panose="020B0604020202020204" pitchFamily="34" charset="0"/>
              </a:rPr>
              <a:t>Supports are culturally responsive.  An Appalachian family and an urban family may  respond very differently to government interference with their families.  In Appalachia, we take care of our own and the intrusion of government agencies may feel uncomfortable for them at first.  We must work with families to gain their trust.</a:t>
            </a:r>
          </a:p>
          <a:p>
            <a:endParaRPr lang="en-US" b="0" i="0" dirty="0">
              <a:solidFill>
                <a:srgbClr val="000000"/>
              </a:solidFill>
              <a:effectLst/>
              <a:latin typeface="Open Sans" panose="020B0604020202020204" pitchFamily="34" charset="0"/>
            </a:endParaRPr>
          </a:p>
          <a:p>
            <a:r>
              <a:rPr lang="en-US" b="0" i="0" dirty="0">
                <a:solidFill>
                  <a:srgbClr val="000000"/>
                </a:solidFill>
                <a:effectLst/>
                <a:latin typeface="Open Sans" panose="020B0604020202020204" pitchFamily="34" charset="0"/>
              </a:rPr>
              <a:t>We must coordinate our policies, our processes and practices within each agency and between agencies as we work together.</a:t>
            </a:r>
          </a:p>
          <a:p>
            <a:endParaRPr lang="en-US" b="0" i="0" dirty="0">
              <a:solidFill>
                <a:srgbClr val="000000"/>
              </a:solidFill>
              <a:effectLst/>
              <a:latin typeface="Open Sans" panose="020B0604020202020204" pitchFamily="34" charset="0"/>
            </a:endParaRPr>
          </a:p>
          <a:p>
            <a:r>
              <a:rPr lang="en-US" b="0" i="0" dirty="0">
                <a:solidFill>
                  <a:srgbClr val="000000"/>
                </a:solidFill>
                <a:effectLst/>
                <a:latin typeface="Open Sans"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6</a:t>
            </a:fld>
            <a:endParaRPr lang="en-US"/>
          </a:p>
        </p:txBody>
      </p:sp>
    </p:spTree>
    <p:extLst>
      <p:ext uri="{BB962C8B-B14F-4D97-AF65-F5344CB8AC3E}">
        <p14:creationId xmlns:p14="http://schemas.microsoft.com/office/powerpoint/2010/main" val="334921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000"/>
                </a:solidFill>
                <a:effectLst/>
                <a:latin typeface="Open Sans" panose="020B0606030504020204" pitchFamily="34" charset="0"/>
              </a:rPr>
              <a:t>When we focus on the whole </a:t>
            </a:r>
            <a:r>
              <a:rPr lang="en-US" b="0" i="1">
                <a:solidFill>
                  <a:srgbClr val="000000"/>
                </a:solidFill>
                <a:effectLst/>
                <a:latin typeface="Open Sans" panose="020B0606030504020204" pitchFamily="34" charset="0"/>
              </a:rPr>
              <a:t>child, They </a:t>
            </a:r>
            <a:r>
              <a:rPr lang="en-US" b="0" i="1" dirty="0">
                <a:solidFill>
                  <a:srgbClr val="000000"/>
                </a:solidFill>
                <a:effectLst/>
                <a:latin typeface="Open Sans" panose="020B0606030504020204" pitchFamily="34" charset="0"/>
              </a:rPr>
              <a:t>are more likely to enjoy learning, develop positive social skills and achieve greater success.</a:t>
            </a:r>
            <a:r>
              <a:rPr lang="en-US" b="0" i="0" dirty="0">
                <a:solidFill>
                  <a:srgbClr val="000000"/>
                </a:solidFill>
                <a:effectLst/>
                <a:latin typeface="Open Sans" panose="020B0606030504020204" pitchFamily="34" charset="0"/>
              </a:rPr>
              <a:t>   So instead of standards being the center of our model here, the child is the center.</a:t>
            </a:r>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7</a:t>
            </a:fld>
            <a:endParaRPr lang="en-US"/>
          </a:p>
        </p:txBody>
      </p:sp>
    </p:spTree>
    <p:extLst>
      <p:ext uri="{BB962C8B-B14F-4D97-AF65-F5344CB8AC3E}">
        <p14:creationId xmlns:p14="http://schemas.microsoft.com/office/powerpoint/2010/main" val="369652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could cite statistics on obesity, drug abuse, mental health, divorce, etc. to prove why we need to educate the whole child, but the truth is, even kids from two-parent households who live healthy lifestyles free of addiction and mental health issues, still benefit from a whole-child approach.  It is for everyone.  We ALL benefit from being seen as whole people.</a:t>
            </a:r>
          </a:p>
          <a:p>
            <a:endParaRPr lang="en-US" dirty="0"/>
          </a:p>
          <a:p>
            <a:r>
              <a:rPr lang="en-US" dirty="0"/>
              <a:t>Back-to-school night.  Ask parents what they want for their child?  Across economic, religious, racial, and regional demographics, common answers include self-motivated, lifelong learners, happy, kind, and curious.  We all want these things for our children.  If we want to create a society full of children with those qualities, we must work together.</a:t>
            </a:r>
          </a:p>
          <a:p>
            <a:endParaRPr lang="en-US" dirty="0"/>
          </a:p>
          <a:p>
            <a:r>
              <a:rPr lang="en-US" dirty="0"/>
              <a:t>Mr. Rogers quote:  That sums up the Whole Child Approach.  We all share responsibility.  They are our children.  It is our community.  It is my world.  And therefore, it is my problem</a:t>
            </a:r>
          </a:p>
        </p:txBody>
      </p:sp>
      <p:sp>
        <p:nvSpPr>
          <p:cNvPr id="4" name="Slide Number Placeholder 3"/>
          <p:cNvSpPr>
            <a:spLocks noGrp="1"/>
          </p:cNvSpPr>
          <p:nvPr>
            <p:ph type="sldNum" sz="quarter" idx="5"/>
          </p:nvPr>
        </p:nvSpPr>
        <p:spPr/>
        <p:txBody>
          <a:bodyPr/>
          <a:lstStyle/>
          <a:p>
            <a:fld id="{E3BD2BDB-66DC-46E5-8ACB-B2CB248738BD}" type="slidenum">
              <a:rPr lang="en-US" smtClean="0"/>
              <a:t>8</a:t>
            </a:fld>
            <a:endParaRPr lang="en-US"/>
          </a:p>
        </p:txBody>
      </p:sp>
    </p:spTree>
    <p:extLst>
      <p:ext uri="{BB962C8B-B14F-4D97-AF65-F5344CB8AC3E}">
        <p14:creationId xmlns:p14="http://schemas.microsoft.com/office/powerpoint/2010/main" val="148435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when we talked about coordination of policies, procedures, and practices?  That is where this comes in.  Serving an entire child is complex.  To keep our work manageable and effective, we have to work within well-designed systems.</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we are used to thinking about academics this way.  We start with our universal classroom instruction.  If a child needs extra help, we go through the Response to Intervention process.  Today, we are going to focus on the other half of this triangle, PBIS piece.  </a:t>
            </a: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Universal-everyone</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Targeted-small groups, little extra help</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Story of first year as principal</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Intensive (1%-5% of population), individualized</a:t>
            </a:r>
          </a:p>
          <a:p>
            <a:endParaRPr lang="en-US" dirty="0"/>
          </a:p>
        </p:txBody>
      </p:sp>
      <p:sp>
        <p:nvSpPr>
          <p:cNvPr id="4" name="Slide Number Placeholder 3"/>
          <p:cNvSpPr>
            <a:spLocks noGrp="1"/>
          </p:cNvSpPr>
          <p:nvPr>
            <p:ph type="sldNum" sz="quarter" idx="5"/>
          </p:nvPr>
        </p:nvSpPr>
        <p:spPr/>
        <p:txBody>
          <a:bodyPr/>
          <a:lstStyle/>
          <a:p>
            <a:fld id="{E3BD2BDB-66DC-46E5-8ACB-B2CB248738BD}" type="slidenum">
              <a:rPr lang="en-US" smtClean="0"/>
              <a:t>10</a:t>
            </a:fld>
            <a:endParaRPr lang="en-US"/>
          </a:p>
        </p:txBody>
      </p:sp>
    </p:spTree>
    <p:extLst>
      <p:ext uri="{BB962C8B-B14F-4D97-AF65-F5344CB8AC3E}">
        <p14:creationId xmlns:p14="http://schemas.microsoft.com/office/powerpoint/2010/main" val="274515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FAD39412-996A-4370-A752-2294A0F7ACE4}" type="datetimeFigureOut">
              <a:rPr lang="en-US" smtClean="0"/>
              <a:pPr/>
              <a:t>7/16/23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16A03B-C64B-4A45-B0DB-BCD28D097F5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D39412-996A-4370-A752-2294A0F7ACE4}" type="datetimeFigureOut">
              <a:rPr lang="en-US" smtClean="0"/>
              <a:pPr/>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6A03B-C64B-4A45-B0DB-BCD28D097F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16A03B-C64B-4A45-B0DB-BCD28D097F59}"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D39412-996A-4370-A752-2294A0F7ACE4}" type="datetimeFigureOut">
              <a:rPr lang="en-US" smtClean="0"/>
              <a:pPr/>
              <a:t>7/16/23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29841" y="365126"/>
            <a:ext cx="78867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486918" y="2578608"/>
            <a:ext cx="2400300" cy="711244"/>
          </a:xfrm>
        </p:spPr>
        <p:txBody>
          <a:bodyPr anchor="b">
            <a:normAutofit/>
          </a:bodyPr>
          <a:lstStyle>
            <a:lvl1pPr marL="0" indent="0">
              <a:lnSpc>
                <a:spcPct val="100000"/>
              </a:lnSpc>
              <a:buNone/>
              <a:defRPr sz="3075"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486918" y="3339548"/>
            <a:ext cx="2400300" cy="2900635"/>
          </a:xfrm>
        </p:spPr>
        <p:txBody>
          <a:bodyPr>
            <a:normAutofit/>
          </a:bodyPr>
          <a:lstStyle>
            <a:lvl1pPr>
              <a:lnSpc>
                <a:spcPct val="90000"/>
              </a:lnSpc>
              <a:defRPr sz="1800"/>
            </a:lvl1pPr>
            <a:lvl2pPr>
              <a:lnSpc>
                <a:spcPct val="90000"/>
              </a:lnSpc>
              <a:defRPr sz="1500"/>
            </a:lvl2pPr>
            <a:lvl3pPr>
              <a:lnSpc>
                <a:spcPct val="90000"/>
              </a:lnSpc>
              <a:defRPr sz="135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3374136" y="2578608"/>
            <a:ext cx="2400300" cy="713232"/>
          </a:xfrm>
        </p:spPr>
        <p:txBody>
          <a:bodyPr anchor="b">
            <a:normAutofit/>
          </a:bodyPr>
          <a:lstStyle>
            <a:lvl1pPr marL="0" indent="0">
              <a:lnSpc>
                <a:spcPct val="100000"/>
              </a:lnSpc>
              <a:buNone/>
              <a:defRPr sz="3075"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3374136" y="3339548"/>
            <a:ext cx="2400300" cy="2850940"/>
          </a:xfrm>
        </p:spPr>
        <p:txBody>
          <a:bodyPr>
            <a:normAutofit/>
          </a:bodyPr>
          <a:lstStyle>
            <a:lvl1pPr>
              <a:lnSpc>
                <a:spcPct val="90000"/>
              </a:lnSpc>
              <a:defRPr sz="1800"/>
            </a:lvl1pPr>
            <a:lvl2pPr>
              <a:lnSpc>
                <a:spcPct val="90000"/>
              </a:lnSpc>
              <a:defRPr sz="1500"/>
            </a:lvl2pPr>
            <a:lvl3pPr>
              <a:lnSpc>
                <a:spcPct val="90000"/>
              </a:lnSpc>
              <a:defRPr sz="135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486229" y="2067561"/>
            <a:ext cx="8175164" cy="18288"/>
          </a:xfrm>
          <a:custGeom>
            <a:avLst/>
            <a:gdLst>
              <a:gd name="connsiteX0" fmla="*/ 0 w 8175164"/>
              <a:gd name="connsiteY0" fmla="*/ 0 h 18288"/>
              <a:gd name="connsiteX1" fmla="*/ 436009 w 8175164"/>
              <a:gd name="connsiteY1" fmla="*/ 0 h 18288"/>
              <a:gd name="connsiteX2" fmla="*/ 1199024 w 8175164"/>
              <a:gd name="connsiteY2" fmla="*/ 0 h 18288"/>
              <a:gd name="connsiteX3" fmla="*/ 1635033 w 8175164"/>
              <a:gd name="connsiteY3" fmla="*/ 0 h 18288"/>
              <a:gd name="connsiteX4" fmla="*/ 2234545 w 8175164"/>
              <a:gd name="connsiteY4" fmla="*/ 0 h 18288"/>
              <a:gd name="connsiteX5" fmla="*/ 3079312 w 8175164"/>
              <a:gd name="connsiteY5" fmla="*/ 0 h 18288"/>
              <a:gd name="connsiteX6" fmla="*/ 3760575 w 8175164"/>
              <a:gd name="connsiteY6" fmla="*/ 0 h 18288"/>
              <a:gd name="connsiteX7" fmla="*/ 4523591 w 8175164"/>
              <a:gd name="connsiteY7" fmla="*/ 0 h 18288"/>
              <a:gd name="connsiteX8" fmla="*/ 5123103 w 8175164"/>
              <a:gd name="connsiteY8" fmla="*/ 0 h 18288"/>
              <a:gd name="connsiteX9" fmla="*/ 5804366 w 8175164"/>
              <a:gd name="connsiteY9" fmla="*/ 0 h 18288"/>
              <a:gd name="connsiteX10" fmla="*/ 6649133 w 8175164"/>
              <a:gd name="connsiteY10" fmla="*/ 0 h 18288"/>
              <a:gd name="connsiteX11" fmla="*/ 7166894 w 8175164"/>
              <a:gd name="connsiteY11" fmla="*/ 0 h 18288"/>
              <a:gd name="connsiteX12" fmla="*/ 8175164 w 8175164"/>
              <a:gd name="connsiteY12" fmla="*/ 0 h 18288"/>
              <a:gd name="connsiteX13" fmla="*/ 8175164 w 8175164"/>
              <a:gd name="connsiteY13" fmla="*/ 18288 h 18288"/>
              <a:gd name="connsiteX14" fmla="*/ 7575652 w 8175164"/>
              <a:gd name="connsiteY14" fmla="*/ 18288 h 18288"/>
              <a:gd name="connsiteX15" fmla="*/ 7139643 w 8175164"/>
              <a:gd name="connsiteY15" fmla="*/ 18288 h 18288"/>
              <a:gd name="connsiteX16" fmla="*/ 6458380 w 8175164"/>
              <a:gd name="connsiteY16" fmla="*/ 18288 h 18288"/>
              <a:gd name="connsiteX17" fmla="*/ 5940619 w 8175164"/>
              <a:gd name="connsiteY17" fmla="*/ 18288 h 18288"/>
              <a:gd name="connsiteX18" fmla="*/ 5259356 w 8175164"/>
              <a:gd name="connsiteY18" fmla="*/ 18288 h 18288"/>
              <a:gd name="connsiteX19" fmla="*/ 4578092 w 8175164"/>
              <a:gd name="connsiteY19" fmla="*/ 18288 h 18288"/>
              <a:gd name="connsiteX20" fmla="*/ 3896828 w 8175164"/>
              <a:gd name="connsiteY20" fmla="*/ 18288 h 18288"/>
              <a:gd name="connsiteX21" fmla="*/ 3215565 w 8175164"/>
              <a:gd name="connsiteY21" fmla="*/ 18288 h 18288"/>
              <a:gd name="connsiteX22" fmla="*/ 2616052 w 8175164"/>
              <a:gd name="connsiteY22" fmla="*/ 18288 h 18288"/>
              <a:gd name="connsiteX23" fmla="*/ 1853037 w 8175164"/>
              <a:gd name="connsiteY23" fmla="*/ 18288 h 18288"/>
              <a:gd name="connsiteX24" fmla="*/ 1171774 w 8175164"/>
              <a:gd name="connsiteY24" fmla="*/ 18288 h 18288"/>
              <a:gd name="connsiteX25" fmla="*/ 0 w 8175164"/>
              <a:gd name="connsiteY25" fmla="*/ 18288 h 18288"/>
              <a:gd name="connsiteX26" fmla="*/ 0 w 8175164"/>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75164" h="18288" fill="none" extrusionOk="0">
                <a:moveTo>
                  <a:pt x="0" y="0"/>
                </a:moveTo>
                <a:cubicBezTo>
                  <a:pt x="122070" y="-15352"/>
                  <a:pt x="271096" y="14537"/>
                  <a:pt x="436009" y="0"/>
                </a:cubicBezTo>
                <a:cubicBezTo>
                  <a:pt x="600922" y="-14537"/>
                  <a:pt x="917903" y="11549"/>
                  <a:pt x="1199024" y="0"/>
                </a:cubicBezTo>
                <a:cubicBezTo>
                  <a:pt x="1480146" y="-11549"/>
                  <a:pt x="1473263" y="-3517"/>
                  <a:pt x="1635033" y="0"/>
                </a:cubicBezTo>
                <a:cubicBezTo>
                  <a:pt x="1796803" y="3517"/>
                  <a:pt x="2075948" y="-7424"/>
                  <a:pt x="2234545" y="0"/>
                </a:cubicBezTo>
                <a:cubicBezTo>
                  <a:pt x="2393142" y="7424"/>
                  <a:pt x="2679535" y="13447"/>
                  <a:pt x="3079312" y="0"/>
                </a:cubicBezTo>
                <a:cubicBezTo>
                  <a:pt x="3479089" y="-13447"/>
                  <a:pt x="3573912" y="33484"/>
                  <a:pt x="3760575" y="0"/>
                </a:cubicBezTo>
                <a:cubicBezTo>
                  <a:pt x="3947238" y="-33484"/>
                  <a:pt x="4236935" y="-15029"/>
                  <a:pt x="4523591" y="0"/>
                </a:cubicBezTo>
                <a:cubicBezTo>
                  <a:pt x="4810247" y="15029"/>
                  <a:pt x="4940476" y="-20845"/>
                  <a:pt x="5123103" y="0"/>
                </a:cubicBezTo>
                <a:cubicBezTo>
                  <a:pt x="5305730" y="20845"/>
                  <a:pt x="5642048" y="22123"/>
                  <a:pt x="5804366" y="0"/>
                </a:cubicBezTo>
                <a:cubicBezTo>
                  <a:pt x="5966684" y="-22123"/>
                  <a:pt x="6357042" y="30418"/>
                  <a:pt x="6649133" y="0"/>
                </a:cubicBezTo>
                <a:cubicBezTo>
                  <a:pt x="6941224" y="-30418"/>
                  <a:pt x="7013663" y="5920"/>
                  <a:pt x="7166894" y="0"/>
                </a:cubicBezTo>
                <a:cubicBezTo>
                  <a:pt x="7320125" y="-5920"/>
                  <a:pt x="7952212" y="-46181"/>
                  <a:pt x="8175164" y="0"/>
                </a:cubicBezTo>
                <a:cubicBezTo>
                  <a:pt x="8175032" y="7702"/>
                  <a:pt x="8174952" y="13511"/>
                  <a:pt x="8175164" y="18288"/>
                </a:cubicBezTo>
                <a:cubicBezTo>
                  <a:pt x="8035581" y="20379"/>
                  <a:pt x="7702611" y="35436"/>
                  <a:pt x="7575652" y="18288"/>
                </a:cubicBezTo>
                <a:cubicBezTo>
                  <a:pt x="7448693" y="1140"/>
                  <a:pt x="7227738" y="-2508"/>
                  <a:pt x="7139643" y="18288"/>
                </a:cubicBezTo>
                <a:cubicBezTo>
                  <a:pt x="7051548" y="39084"/>
                  <a:pt x="6755078" y="15367"/>
                  <a:pt x="6458380" y="18288"/>
                </a:cubicBezTo>
                <a:cubicBezTo>
                  <a:pt x="6161682" y="21209"/>
                  <a:pt x="6117096" y="12776"/>
                  <a:pt x="5940619" y="18288"/>
                </a:cubicBezTo>
                <a:cubicBezTo>
                  <a:pt x="5764142" y="23800"/>
                  <a:pt x="5488366" y="-6496"/>
                  <a:pt x="5259356" y="18288"/>
                </a:cubicBezTo>
                <a:cubicBezTo>
                  <a:pt x="5030346" y="43072"/>
                  <a:pt x="4830265" y="8732"/>
                  <a:pt x="4578092" y="18288"/>
                </a:cubicBezTo>
                <a:cubicBezTo>
                  <a:pt x="4325919" y="27844"/>
                  <a:pt x="4120976" y="7513"/>
                  <a:pt x="3896828" y="18288"/>
                </a:cubicBezTo>
                <a:cubicBezTo>
                  <a:pt x="3672680" y="29063"/>
                  <a:pt x="3395196" y="43707"/>
                  <a:pt x="3215565" y="18288"/>
                </a:cubicBezTo>
                <a:cubicBezTo>
                  <a:pt x="3035934" y="-7131"/>
                  <a:pt x="2849079" y="27502"/>
                  <a:pt x="2616052" y="18288"/>
                </a:cubicBezTo>
                <a:cubicBezTo>
                  <a:pt x="2383025" y="9074"/>
                  <a:pt x="2085304" y="37547"/>
                  <a:pt x="1853037" y="18288"/>
                </a:cubicBezTo>
                <a:cubicBezTo>
                  <a:pt x="1620770" y="-971"/>
                  <a:pt x="1315715" y="34619"/>
                  <a:pt x="1171774" y="18288"/>
                </a:cubicBezTo>
                <a:cubicBezTo>
                  <a:pt x="1027833" y="1957"/>
                  <a:pt x="252348" y="16342"/>
                  <a:pt x="0" y="18288"/>
                </a:cubicBezTo>
                <a:cubicBezTo>
                  <a:pt x="129" y="13298"/>
                  <a:pt x="-675" y="6857"/>
                  <a:pt x="0" y="0"/>
                </a:cubicBezTo>
                <a:close/>
              </a:path>
              <a:path w="8175164" h="18288" stroke="0" extrusionOk="0">
                <a:moveTo>
                  <a:pt x="0" y="0"/>
                </a:moveTo>
                <a:cubicBezTo>
                  <a:pt x="217187" y="22961"/>
                  <a:pt x="314077" y="-25649"/>
                  <a:pt x="599512" y="0"/>
                </a:cubicBezTo>
                <a:cubicBezTo>
                  <a:pt x="884947" y="25649"/>
                  <a:pt x="914521" y="-337"/>
                  <a:pt x="1035521" y="0"/>
                </a:cubicBezTo>
                <a:cubicBezTo>
                  <a:pt x="1156521" y="337"/>
                  <a:pt x="1702892" y="-31437"/>
                  <a:pt x="1880288" y="0"/>
                </a:cubicBezTo>
                <a:cubicBezTo>
                  <a:pt x="2057684" y="31437"/>
                  <a:pt x="2263628" y="-11476"/>
                  <a:pt x="2479800" y="0"/>
                </a:cubicBezTo>
                <a:cubicBezTo>
                  <a:pt x="2695972" y="11476"/>
                  <a:pt x="2942657" y="-15730"/>
                  <a:pt x="3079312" y="0"/>
                </a:cubicBezTo>
                <a:cubicBezTo>
                  <a:pt x="3215967" y="15730"/>
                  <a:pt x="3517893" y="-27086"/>
                  <a:pt x="3924079" y="0"/>
                </a:cubicBezTo>
                <a:cubicBezTo>
                  <a:pt x="4330265" y="27086"/>
                  <a:pt x="4254321" y="-4885"/>
                  <a:pt x="4441839" y="0"/>
                </a:cubicBezTo>
                <a:cubicBezTo>
                  <a:pt x="4629357" y="4885"/>
                  <a:pt x="4866369" y="-18232"/>
                  <a:pt x="5286606" y="0"/>
                </a:cubicBezTo>
                <a:cubicBezTo>
                  <a:pt x="5706843" y="18232"/>
                  <a:pt x="5947126" y="-33944"/>
                  <a:pt x="6131373" y="0"/>
                </a:cubicBezTo>
                <a:cubicBezTo>
                  <a:pt x="6315620" y="33944"/>
                  <a:pt x="6621532" y="18870"/>
                  <a:pt x="6812637" y="0"/>
                </a:cubicBezTo>
                <a:cubicBezTo>
                  <a:pt x="7003742" y="-18870"/>
                  <a:pt x="7628278" y="-50355"/>
                  <a:pt x="8175164" y="0"/>
                </a:cubicBezTo>
                <a:cubicBezTo>
                  <a:pt x="8175176" y="8833"/>
                  <a:pt x="8175704" y="9830"/>
                  <a:pt x="8175164" y="18288"/>
                </a:cubicBezTo>
                <a:cubicBezTo>
                  <a:pt x="7985285" y="28251"/>
                  <a:pt x="7830429" y="19475"/>
                  <a:pt x="7739155" y="18288"/>
                </a:cubicBezTo>
                <a:cubicBezTo>
                  <a:pt x="7647881" y="17101"/>
                  <a:pt x="7079129" y="39997"/>
                  <a:pt x="6894388" y="18288"/>
                </a:cubicBezTo>
                <a:cubicBezTo>
                  <a:pt x="6709647" y="-3421"/>
                  <a:pt x="6516710" y="34877"/>
                  <a:pt x="6376628" y="18288"/>
                </a:cubicBezTo>
                <a:cubicBezTo>
                  <a:pt x="6236546" y="1699"/>
                  <a:pt x="5835721" y="-11785"/>
                  <a:pt x="5695364" y="18288"/>
                </a:cubicBezTo>
                <a:cubicBezTo>
                  <a:pt x="5555007" y="48361"/>
                  <a:pt x="5200322" y="48928"/>
                  <a:pt x="4850597" y="18288"/>
                </a:cubicBezTo>
                <a:cubicBezTo>
                  <a:pt x="4500872" y="-12352"/>
                  <a:pt x="4344845" y="-7388"/>
                  <a:pt x="4169334" y="18288"/>
                </a:cubicBezTo>
                <a:cubicBezTo>
                  <a:pt x="3993823" y="43964"/>
                  <a:pt x="3939404" y="22699"/>
                  <a:pt x="3733325" y="18288"/>
                </a:cubicBezTo>
                <a:cubicBezTo>
                  <a:pt x="3527246" y="13877"/>
                  <a:pt x="3375966" y="3393"/>
                  <a:pt x="3215565" y="18288"/>
                </a:cubicBezTo>
                <a:cubicBezTo>
                  <a:pt x="3055164" y="33183"/>
                  <a:pt x="2744739" y="26819"/>
                  <a:pt x="2370798" y="18288"/>
                </a:cubicBezTo>
                <a:cubicBezTo>
                  <a:pt x="1996857" y="9757"/>
                  <a:pt x="1897284" y="23228"/>
                  <a:pt x="1689534" y="18288"/>
                </a:cubicBezTo>
                <a:cubicBezTo>
                  <a:pt x="1481784" y="13348"/>
                  <a:pt x="1428163" y="11463"/>
                  <a:pt x="1171774" y="18288"/>
                </a:cubicBezTo>
                <a:cubicBezTo>
                  <a:pt x="915385" y="25113"/>
                  <a:pt x="452373" y="-2652"/>
                  <a:pt x="0" y="18288"/>
                </a:cubicBezTo>
                <a:cubicBezTo>
                  <a:pt x="74" y="14054"/>
                  <a:pt x="-46" y="6997"/>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6254496" y="2578608"/>
            <a:ext cx="2400300" cy="713232"/>
          </a:xfrm>
        </p:spPr>
        <p:txBody>
          <a:bodyPr anchor="b">
            <a:normAutofit/>
          </a:bodyPr>
          <a:lstStyle>
            <a:lvl1pPr marL="0" indent="0">
              <a:lnSpc>
                <a:spcPct val="100000"/>
              </a:lnSpc>
              <a:buNone/>
              <a:defRPr sz="3075"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6254496" y="3339548"/>
            <a:ext cx="2400300" cy="2850940"/>
          </a:xfrm>
        </p:spPr>
        <p:txBody>
          <a:bodyPr>
            <a:normAutofit/>
          </a:bodyPr>
          <a:lstStyle>
            <a:lvl1pPr>
              <a:lnSpc>
                <a:spcPct val="90000"/>
              </a:lnSpc>
              <a:defRPr sz="1800"/>
            </a:lvl1pPr>
            <a:lvl2pPr>
              <a:lnSpc>
                <a:spcPct val="90000"/>
              </a:lnSpc>
              <a:defRPr sz="1500"/>
            </a:lvl2pPr>
            <a:lvl3pPr>
              <a:lnSpc>
                <a:spcPct val="90000"/>
              </a:lnSpc>
              <a:defRPr sz="135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346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FAD39412-996A-4370-A752-2294A0F7ACE4}" type="datetimeFigureOut">
              <a:rPr lang="en-US" smtClean="0"/>
              <a:pPr/>
              <a:t>7/16/23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16A03B-C64B-4A45-B0DB-BCD28D097F59}"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AD39412-996A-4370-A752-2294A0F7ACE4}" type="datetimeFigureOut">
              <a:rPr lang="en-US" smtClean="0"/>
              <a:pPr/>
              <a:t>7/16/23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16A03B-C64B-4A45-B0DB-BCD28D097F59}"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FAD39412-996A-4370-A752-2294A0F7ACE4}" type="datetimeFigureOut">
              <a:rPr lang="en-US" smtClean="0"/>
              <a:pPr/>
              <a:t>7/16/23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6A03B-C64B-4A45-B0DB-BCD28D097F59}"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AD39412-996A-4370-A752-2294A0F7ACE4}" type="datetimeFigureOut">
              <a:rPr lang="en-US" smtClean="0"/>
              <a:pPr/>
              <a:t>7/16/23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16A03B-C64B-4A45-B0DB-BCD28D097F5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AD39412-996A-4370-A752-2294A0F7ACE4}" type="datetimeFigureOut">
              <a:rPr lang="en-US" smtClean="0"/>
              <a:pPr/>
              <a:t>7/16/23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16A03B-C64B-4A45-B0DB-BCD28D097F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AD39412-996A-4370-A752-2294A0F7ACE4}" type="datetimeFigureOut">
              <a:rPr lang="en-US" smtClean="0"/>
              <a:pPr/>
              <a:t>7/16/23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16A03B-C64B-4A45-B0DB-BCD28D097F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16A03B-C64B-4A45-B0DB-BCD28D097F59}"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AD39412-996A-4370-A752-2294A0F7ACE4}" type="datetimeFigureOut">
              <a:rPr lang="en-US" smtClean="0"/>
              <a:pPr/>
              <a:t>7/16/23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16A03B-C64B-4A45-B0DB-BCD28D097F5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AD39412-996A-4370-A752-2294A0F7ACE4}" type="datetimeFigureOut">
              <a:rPr lang="en-US" smtClean="0"/>
              <a:pPr/>
              <a:t>7/16/23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AD39412-996A-4370-A752-2294A0F7ACE4}" type="datetimeFigureOut">
              <a:rPr lang="en-US" smtClean="0"/>
              <a:pPr/>
              <a:t>7/16/23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16A03B-C64B-4A45-B0DB-BCD28D097F59}"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hospitals.kvc.org/expertise/trauma/screen-shot-2018-06-15-at-3-28-27-p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aKj2j641ISQ" TargetMode="External"/><Relationship Id="rId3" Type="http://schemas.openxmlformats.org/officeDocument/2006/relationships/image" Target="../media/image5.png"/><Relationship Id="rId7" Type="http://schemas.openxmlformats.org/officeDocument/2006/relationships/hyperlink" Target="https://www.pbis.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education.ohio.gov/Topics/Student-Supports/Ohios-Whole-Child-Framework" TargetMode="External"/><Relationship Id="rId5" Type="http://schemas.openxmlformats.org/officeDocument/2006/relationships/hyperlink" Target="https://www.graduateprogram.org/2020/03/what-is-character-education/" TargetMode="External"/><Relationship Id="rId4" Type="http://schemas.openxmlformats.org/officeDocument/2006/relationships/hyperlink" Target="https://www.teachhub.com/teaching-strategies/2019/11/implementing-a-pbis-program-from-scratch/"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edium.jpg"/>
          <p:cNvPicPr>
            <a:picLocks noChangeAspect="1"/>
          </p:cNvPicPr>
          <p:nvPr/>
        </p:nvPicPr>
        <p:blipFill>
          <a:blip r:embed="rId3" cstate="print"/>
          <a:stretch>
            <a:fillRect/>
          </a:stretch>
        </p:blipFill>
        <p:spPr>
          <a:xfrm rot="20331457">
            <a:off x="231042" y="713260"/>
            <a:ext cx="1536625" cy="625748"/>
          </a:xfrm>
          <a:prstGeom prst="rect">
            <a:avLst/>
          </a:prstGeom>
        </p:spPr>
      </p:pic>
      <p:sp>
        <p:nvSpPr>
          <p:cNvPr id="3" name="Subtitle 2"/>
          <p:cNvSpPr>
            <a:spLocks noGrp="1"/>
          </p:cNvSpPr>
          <p:nvPr>
            <p:ph type="subTitle" idx="1"/>
          </p:nvPr>
        </p:nvSpPr>
        <p:spPr>
          <a:xfrm>
            <a:off x="1371600" y="2819400"/>
            <a:ext cx="7010400" cy="838200"/>
          </a:xfrm>
        </p:spPr>
        <p:txBody>
          <a:bodyPr>
            <a:normAutofit/>
          </a:bodyPr>
          <a:lstStyle/>
          <a:p>
            <a:r>
              <a:rPr lang="en-US" sz="2400" cap="none" dirty="0"/>
              <a:t>in Ohio’s Public Schools</a:t>
            </a:r>
          </a:p>
        </p:txBody>
      </p:sp>
      <p:sp>
        <p:nvSpPr>
          <p:cNvPr id="2" name="Title 1"/>
          <p:cNvSpPr>
            <a:spLocks noGrp="1"/>
          </p:cNvSpPr>
          <p:nvPr>
            <p:ph type="ctrTitle"/>
          </p:nvPr>
        </p:nvSpPr>
        <p:spPr>
          <a:xfrm>
            <a:off x="381000" y="381000"/>
            <a:ext cx="8458200" cy="1600200"/>
          </a:xfrm>
        </p:spPr>
        <p:txBody>
          <a:bodyPr>
            <a:normAutofit/>
          </a:bodyPr>
          <a:lstStyle/>
          <a:p>
            <a:r>
              <a:rPr lang="en-US" sz="4000" b="1" dirty="0"/>
              <a:t>Educating the Whole Child</a:t>
            </a:r>
          </a:p>
        </p:txBody>
      </p:sp>
      <p:pic>
        <p:nvPicPr>
          <p:cNvPr id="8" name="Picture 7" descr="Medium.png"/>
          <p:cNvPicPr>
            <a:picLocks noChangeAspect="1"/>
          </p:cNvPicPr>
          <p:nvPr/>
        </p:nvPicPr>
        <p:blipFill>
          <a:blip r:embed="rId4" cstate="print"/>
          <a:stretch>
            <a:fillRect/>
          </a:stretch>
        </p:blipFill>
        <p:spPr>
          <a:xfrm>
            <a:off x="3581400" y="4191000"/>
            <a:ext cx="2000250" cy="1960245"/>
          </a:xfrm>
          <a:prstGeom prst="rect">
            <a:avLst/>
          </a:prstGeom>
        </p:spPr>
      </p:pic>
      <p:sp>
        <p:nvSpPr>
          <p:cNvPr id="15" name="5-Point Star 14"/>
          <p:cNvSpPr/>
          <p:nvPr/>
        </p:nvSpPr>
        <p:spPr>
          <a:xfrm>
            <a:off x="4457700" y="2286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650D-0B61-4182-A1F3-7B4DA0DE814C}"/>
              </a:ext>
            </a:extLst>
          </p:cNvPr>
          <p:cNvSpPr>
            <a:spLocks noGrp="1"/>
          </p:cNvSpPr>
          <p:nvPr>
            <p:ph type="title"/>
          </p:nvPr>
        </p:nvSpPr>
        <p:spPr>
          <a:xfrm>
            <a:off x="304800" y="24205"/>
            <a:ext cx="8534400" cy="758952"/>
          </a:xfrm>
        </p:spPr>
        <p:txBody>
          <a:bodyPr>
            <a:normAutofit/>
          </a:bodyPr>
          <a:lstStyle/>
          <a:p>
            <a:r>
              <a:rPr lang="en-US" sz="2400" dirty="0"/>
              <a:t>What is Positive Behavior Intervention and Support (PBIS)?</a:t>
            </a:r>
          </a:p>
        </p:txBody>
      </p:sp>
      <p:pic>
        <p:nvPicPr>
          <p:cNvPr id="1032" name="Picture 8" descr="Image result for generic MTSS model">
            <a:extLst>
              <a:ext uri="{FF2B5EF4-FFF2-40B4-BE49-F238E27FC236}">
                <a16:creationId xmlns:a16="http://schemas.microsoft.com/office/drawing/2014/main" id="{DBD9ECD2-6EC5-4F55-8386-6BB9B7F93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06078"/>
            <a:ext cx="6078301" cy="400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2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C2EB-991E-4F5D-9842-95F3A151E822}"/>
              </a:ext>
            </a:extLst>
          </p:cNvPr>
          <p:cNvSpPr>
            <a:spLocks noGrp="1"/>
          </p:cNvSpPr>
          <p:nvPr>
            <p:ph type="title"/>
          </p:nvPr>
        </p:nvSpPr>
        <p:spPr/>
        <p:txBody>
          <a:bodyPr/>
          <a:lstStyle/>
          <a:p>
            <a:r>
              <a:rPr lang="en-US" dirty="0"/>
              <a:t>Traditional Discipline vs. PBIS</a:t>
            </a:r>
          </a:p>
        </p:txBody>
      </p:sp>
      <p:pic>
        <p:nvPicPr>
          <p:cNvPr id="3" name="Picture 2">
            <a:extLst>
              <a:ext uri="{FF2B5EF4-FFF2-40B4-BE49-F238E27FC236}">
                <a16:creationId xmlns:a16="http://schemas.microsoft.com/office/drawing/2014/main" id="{CEBE84AE-0748-4EE4-AEFD-F18E06C3274D}"/>
              </a:ext>
            </a:extLst>
          </p:cNvPr>
          <p:cNvPicPr>
            <a:picLocks noChangeAspect="1"/>
          </p:cNvPicPr>
          <p:nvPr/>
        </p:nvPicPr>
        <p:blipFill>
          <a:blip r:embed="rId3"/>
          <a:stretch>
            <a:fillRect/>
          </a:stretch>
        </p:blipFill>
        <p:spPr>
          <a:xfrm>
            <a:off x="776045" y="1736912"/>
            <a:ext cx="2895600" cy="3619500"/>
          </a:xfrm>
          <a:prstGeom prst="rect">
            <a:avLst/>
          </a:prstGeom>
        </p:spPr>
      </p:pic>
      <p:pic>
        <p:nvPicPr>
          <p:cNvPr id="4" name="Picture 3">
            <a:extLst>
              <a:ext uri="{FF2B5EF4-FFF2-40B4-BE49-F238E27FC236}">
                <a16:creationId xmlns:a16="http://schemas.microsoft.com/office/drawing/2014/main" id="{4B42988D-1339-4CC3-9D1D-41275B4117D0}"/>
              </a:ext>
            </a:extLst>
          </p:cNvPr>
          <p:cNvPicPr>
            <a:picLocks noChangeAspect="1"/>
          </p:cNvPicPr>
          <p:nvPr/>
        </p:nvPicPr>
        <p:blipFill>
          <a:blip r:embed="rId4"/>
          <a:stretch>
            <a:fillRect/>
          </a:stretch>
        </p:blipFill>
        <p:spPr>
          <a:xfrm>
            <a:off x="5638799" y="1565462"/>
            <a:ext cx="1849120" cy="1981200"/>
          </a:xfrm>
          <a:prstGeom prst="rect">
            <a:avLst/>
          </a:prstGeom>
        </p:spPr>
      </p:pic>
      <p:sp>
        <p:nvSpPr>
          <p:cNvPr id="5" name="TextBox 4">
            <a:extLst>
              <a:ext uri="{FF2B5EF4-FFF2-40B4-BE49-F238E27FC236}">
                <a16:creationId xmlns:a16="http://schemas.microsoft.com/office/drawing/2014/main" id="{ECEBD29C-C25C-474F-AAE9-DE1B2B2020E9}"/>
              </a:ext>
            </a:extLst>
          </p:cNvPr>
          <p:cNvSpPr txBox="1"/>
          <p:nvPr/>
        </p:nvSpPr>
        <p:spPr>
          <a:xfrm>
            <a:off x="777666" y="5614446"/>
            <a:ext cx="7834555" cy="369332"/>
          </a:xfrm>
          <a:prstGeom prst="rect">
            <a:avLst/>
          </a:prstGeom>
          <a:noFill/>
        </p:spPr>
        <p:txBody>
          <a:bodyPr wrap="square" rtlCol="0">
            <a:spAutoFit/>
          </a:bodyPr>
          <a:lstStyle/>
          <a:p>
            <a:r>
              <a:rPr lang="en-US" dirty="0"/>
              <a:t>Humiliation and Punishment	    vs.          Restoration and Reteaching</a:t>
            </a:r>
          </a:p>
        </p:txBody>
      </p:sp>
      <p:pic>
        <p:nvPicPr>
          <p:cNvPr id="3074" name="Picture 2" descr="Image result for kids and adults using crayons together">
            <a:extLst>
              <a:ext uri="{FF2B5EF4-FFF2-40B4-BE49-F238E27FC236}">
                <a16:creationId xmlns:a16="http://schemas.microsoft.com/office/drawing/2014/main" id="{99222F1D-BA7B-4268-830D-C29370EFD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70929"/>
            <a:ext cx="23336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2759-58C5-4AD2-A459-0062294C9643}"/>
              </a:ext>
            </a:extLst>
          </p:cNvPr>
          <p:cNvSpPr>
            <a:spLocks noGrp="1"/>
          </p:cNvSpPr>
          <p:nvPr>
            <p:ph type="title"/>
          </p:nvPr>
        </p:nvSpPr>
        <p:spPr/>
        <p:txBody>
          <a:bodyPr/>
          <a:lstStyle/>
          <a:p>
            <a:r>
              <a:rPr lang="en-US" dirty="0"/>
              <a:t>Best Practices for PBIS </a:t>
            </a:r>
          </a:p>
        </p:txBody>
      </p:sp>
      <p:graphicFrame>
        <p:nvGraphicFramePr>
          <p:cNvPr id="5" name="TextBox 2">
            <a:extLst>
              <a:ext uri="{FF2B5EF4-FFF2-40B4-BE49-F238E27FC236}">
                <a16:creationId xmlns:a16="http://schemas.microsoft.com/office/drawing/2014/main" id="{5CC729F0-546F-41C3-8A20-959E199469FB}"/>
              </a:ext>
            </a:extLst>
          </p:cNvPr>
          <p:cNvGraphicFramePr/>
          <p:nvPr>
            <p:extLst>
              <p:ext uri="{D42A27DB-BD31-4B8C-83A1-F6EECF244321}">
                <p14:modId xmlns:p14="http://schemas.microsoft.com/office/powerpoint/2010/main" val="3378132760"/>
              </p:ext>
            </p:extLst>
          </p:nvPr>
        </p:nvGraphicFramePr>
        <p:xfrm>
          <a:off x="762000" y="1752600"/>
          <a:ext cx="739140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87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848C-3399-4FCE-8E03-D0BBCEFF632B}"/>
              </a:ext>
            </a:extLst>
          </p:cNvPr>
          <p:cNvSpPr>
            <a:spLocks noGrp="1"/>
          </p:cNvSpPr>
          <p:nvPr>
            <p:ph type="title"/>
          </p:nvPr>
        </p:nvSpPr>
        <p:spPr/>
        <p:txBody>
          <a:bodyPr/>
          <a:lstStyle/>
          <a:p>
            <a:r>
              <a:rPr lang="en-US" dirty="0"/>
              <a:t>What is Character Education?</a:t>
            </a:r>
          </a:p>
        </p:txBody>
      </p:sp>
      <p:graphicFrame>
        <p:nvGraphicFramePr>
          <p:cNvPr id="7" name="Diagram 6">
            <a:extLst>
              <a:ext uri="{FF2B5EF4-FFF2-40B4-BE49-F238E27FC236}">
                <a16:creationId xmlns:a16="http://schemas.microsoft.com/office/drawing/2014/main" id="{2DBE4C49-ADF8-4E4B-A2A8-25463BB7C6B6}"/>
              </a:ext>
            </a:extLst>
          </p:cNvPr>
          <p:cNvGraphicFramePr/>
          <p:nvPr>
            <p:extLst>
              <p:ext uri="{D42A27DB-BD31-4B8C-83A1-F6EECF244321}">
                <p14:modId xmlns:p14="http://schemas.microsoft.com/office/powerpoint/2010/main" val="427670570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300EC6F-DFB3-49D1-A1DB-C02243E02DD6}"/>
              </a:ext>
            </a:extLst>
          </p:cNvPr>
          <p:cNvPicPr>
            <a:picLocks noChangeAspect="1"/>
          </p:cNvPicPr>
          <p:nvPr/>
        </p:nvPicPr>
        <p:blipFill>
          <a:blip r:embed="rId8"/>
          <a:stretch>
            <a:fillRect/>
          </a:stretch>
        </p:blipFill>
        <p:spPr>
          <a:xfrm>
            <a:off x="6694261" y="5029200"/>
            <a:ext cx="1851477" cy="1219200"/>
          </a:xfrm>
          <a:prstGeom prst="rect">
            <a:avLst/>
          </a:prstGeom>
        </p:spPr>
      </p:pic>
    </p:spTree>
    <p:extLst>
      <p:ext uri="{BB962C8B-B14F-4D97-AF65-F5344CB8AC3E}">
        <p14:creationId xmlns:p14="http://schemas.microsoft.com/office/powerpoint/2010/main" val="292224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00D2-4CFD-4D2A-A172-A06E2448A1C3}"/>
              </a:ext>
            </a:extLst>
          </p:cNvPr>
          <p:cNvSpPr>
            <a:spLocks noGrp="1"/>
          </p:cNvSpPr>
          <p:nvPr>
            <p:ph type="title"/>
          </p:nvPr>
        </p:nvSpPr>
        <p:spPr/>
        <p:txBody>
          <a:bodyPr/>
          <a:lstStyle/>
          <a:p>
            <a:r>
              <a:rPr lang="en-US" dirty="0"/>
              <a:t>The Importance of Character Education</a:t>
            </a:r>
          </a:p>
        </p:txBody>
      </p:sp>
      <p:pic>
        <p:nvPicPr>
          <p:cNvPr id="3" name="Picture 2">
            <a:extLst>
              <a:ext uri="{FF2B5EF4-FFF2-40B4-BE49-F238E27FC236}">
                <a16:creationId xmlns:a16="http://schemas.microsoft.com/office/drawing/2014/main" id="{EB8E391F-CB4F-4904-8033-65682EE534ED}"/>
              </a:ext>
            </a:extLst>
          </p:cNvPr>
          <p:cNvPicPr>
            <a:picLocks noChangeAspect="1"/>
          </p:cNvPicPr>
          <p:nvPr/>
        </p:nvPicPr>
        <p:blipFill>
          <a:blip r:embed="rId3"/>
          <a:stretch>
            <a:fillRect/>
          </a:stretch>
        </p:blipFill>
        <p:spPr>
          <a:xfrm>
            <a:off x="838200" y="1600200"/>
            <a:ext cx="2878667" cy="1671484"/>
          </a:xfrm>
          <a:prstGeom prst="rect">
            <a:avLst/>
          </a:prstGeom>
        </p:spPr>
      </p:pic>
      <p:pic>
        <p:nvPicPr>
          <p:cNvPr id="3074" name="Picture 2" descr="Image result for hippies">
            <a:extLst>
              <a:ext uri="{FF2B5EF4-FFF2-40B4-BE49-F238E27FC236}">
                <a16:creationId xmlns:a16="http://schemas.microsoft.com/office/drawing/2014/main" id="{2F46006B-3D70-4961-A22E-95324BA37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831" y="1742355"/>
            <a:ext cx="1623604" cy="1709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ar on drugs">
            <a:extLst>
              <a:ext uri="{FF2B5EF4-FFF2-40B4-BE49-F238E27FC236}">
                <a16:creationId xmlns:a16="http://schemas.microsoft.com/office/drawing/2014/main" id="{59FF5BC0-3F1A-41D1-8532-F70063E9F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1567" y="4724400"/>
            <a:ext cx="27051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asel Model">
            <a:extLst>
              <a:ext uri="{FF2B5EF4-FFF2-40B4-BE49-F238E27FC236}">
                <a16:creationId xmlns:a16="http://schemas.microsoft.com/office/drawing/2014/main" id="{B63CB21B-559C-4CF8-99C4-17652931B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768" y="3586317"/>
            <a:ext cx="2705099" cy="270509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D3D55C7F-ECDD-4343-9A8C-B297D7E116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600201"/>
            <a:ext cx="1295400" cy="214122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1A73FE89-26C7-48CC-BA94-74D5BAF1517F}"/>
              </a:ext>
            </a:extLst>
          </p:cNvPr>
          <p:cNvSpPr/>
          <p:nvPr/>
        </p:nvSpPr>
        <p:spPr>
          <a:xfrm>
            <a:off x="3785531" y="2456392"/>
            <a:ext cx="489204" cy="459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F30ED4-A0AD-462F-9ABC-73FFF536BA13}"/>
              </a:ext>
            </a:extLst>
          </p:cNvPr>
          <p:cNvPicPr>
            <a:picLocks noChangeAspect="1"/>
          </p:cNvPicPr>
          <p:nvPr/>
        </p:nvPicPr>
        <p:blipFill>
          <a:blip r:embed="rId8"/>
          <a:stretch>
            <a:fillRect/>
          </a:stretch>
        </p:blipFill>
        <p:spPr>
          <a:xfrm>
            <a:off x="5995819" y="2456392"/>
            <a:ext cx="506012" cy="493819"/>
          </a:xfrm>
          <a:prstGeom prst="rect">
            <a:avLst/>
          </a:prstGeom>
        </p:spPr>
      </p:pic>
      <p:pic>
        <p:nvPicPr>
          <p:cNvPr id="6" name="Picture 5">
            <a:extLst>
              <a:ext uri="{FF2B5EF4-FFF2-40B4-BE49-F238E27FC236}">
                <a16:creationId xmlns:a16="http://schemas.microsoft.com/office/drawing/2014/main" id="{149CB846-44E5-4CE6-A23A-73F4C401FAA2}"/>
              </a:ext>
            </a:extLst>
          </p:cNvPr>
          <p:cNvPicPr>
            <a:picLocks noChangeAspect="1"/>
          </p:cNvPicPr>
          <p:nvPr/>
        </p:nvPicPr>
        <p:blipFill>
          <a:blip r:embed="rId8"/>
          <a:stretch>
            <a:fillRect/>
          </a:stretch>
        </p:blipFill>
        <p:spPr>
          <a:xfrm rot="5400000">
            <a:off x="7086599" y="3902853"/>
            <a:ext cx="480039" cy="468472"/>
          </a:xfrm>
          <a:prstGeom prst="rect">
            <a:avLst/>
          </a:prstGeom>
        </p:spPr>
      </p:pic>
      <p:pic>
        <p:nvPicPr>
          <p:cNvPr id="7" name="Picture 6">
            <a:extLst>
              <a:ext uri="{FF2B5EF4-FFF2-40B4-BE49-F238E27FC236}">
                <a16:creationId xmlns:a16="http://schemas.microsoft.com/office/drawing/2014/main" id="{38F22648-7E5A-4932-A039-0891966EB62C}"/>
              </a:ext>
            </a:extLst>
          </p:cNvPr>
          <p:cNvPicPr>
            <a:picLocks noChangeAspect="1"/>
          </p:cNvPicPr>
          <p:nvPr/>
        </p:nvPicPr>
        <p:blipFill>
          <a:blip r:embed="rId8"/>
          <a:stretch>
            <a:fillRect/>
          </a:stretch>
        </p:blipFill>
        <p:spPr>
          <a:xfrm rot="11002837">
            <a:off x="4090394" y="5010889"/>
            <a:ext cx="506012" cy="493819"/>
          </a:xfrm>
          <a:prstGeom prst="rect">
            <a:avLst/>
          </a:prstGeom>
        </p:spPr>
      </p:pic>
    </p:spTree>
    <p:extLst>
      <p:ext uri="{BB962C8B-B14F-4D97-AF65-F5344CB8AC3E}">
        <p14:creationId xmlns:p14="http://schemas.microsoft.com/office/powerpoint/2010/main" val="162668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51F0-6499-48DF-A4A5-046A9E5EDF6D}"/>
              </a:ext>
            </a:extLst>
          </p:cNvPr>
          <p:cNvSpPr>
            <a:spLocks noGrp="1"/>
          </p:cNvSpPr>
          <p:nvPr>
            <p:ph type="title"/>
          </p:nvPr>
        </p:nvSpPr>
        <p:spPr>
          <a:xfrm>
            <a:off x="344424" y="152400"/>
            <a:ext cx="8455152" cy="987552"/>
          </a:xfrm>
        </p:spPr>
        <p:txBody>
          <a:bodyPr>
            <a:normAutofit fontScale="90000"/>
          </a:bodyPr>
          <a:lstStyle/>
          <a:p>
            <a:br>
              <a:rPr lang="en-US" dirty="0"/>
            </a:br>
            <a:r>
              <a:rPr lang="en-US" dirty="0"/>
              <a:t>How to Implement Character Education in Your District</a:t>
            </a:r>
          </a:p>
        </p:txBody>
      </p:sp>
      <p:graphicFrame>
        <p:nvGraphicFramePr>
          <p:cNvPr id="2058" name="TextBox 2">
            <a:extLst>
              <a:ext uri="{FF2B5EF4-FFF2-40B4-BE49-F238E27FC236}">
                <a16:creationId xmlns:a16="http://schemas.microsoft.com/office/drawing/2014/main" id="{A968F5B4-3A63-41E5-8C81-51A1B8ABCE11}"/>
              </a:ext>
            </a:extLst>
          </p:cNvPr>
          <p:cNvGraphicFramePr/>
          <p:nvPr>
            <p:extLst>
              <p:ext uri="{D42A27DB-BD31-4B8C-83A1-F6EECF244321}">
                <p14:modId xmlns:p14="http://schemas.microsoft.com/office/powerpoint/2010/main" val="272343306"/>
              </p:ext>
            </p:extLst>
          </p:nvPr>
        </p:nvGraphicFramePr>
        <p:xfrm>
          <a:off x="1371600" y="2057400"/>
          <a:ext cx="6629400"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63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2920-3AF3-47E7-AB87-DA6EFC378C75}"/>
              </a:ext>
            </a:extLst>
          </p:cNvPr>
          <p:cNvSpPr>
            <a:spLocks noGrp="1"/>
          </p:cNvSpPr>
          <p:nvPr>
            <p:ph type="title"/>
          </p:nvPr>
        </p:nvSpPr>
        <p:spPr/>
        <p:txBody>
          <a:bodyPr>
            <a:normAutofit/>
          </a:bodyPr>
          <a:lstStyle/>
          <a:p>
            <a:r>
              <a:rPr lang="en-US" dirty="0"/>
              <a:t>Your Brain on Trauma</a:t>
            </a:r>
          </a:p>
        </p:txBody>
      </p:sp>
      <p:pic>
        <p:nvPicPr>
          <p:cNvPr id="3" name="Picture 2">
            <a:extLst>
              <a:ext uri="{FF2B5EF4-FFF2-40B4-BE49-F238E27FC236}">
                <a16:creationId xmlns:a16="http://schemas.microsoft.com/office/drawing/2014/main" id="{89B259B1-C940-41D9-BFD2-8BD76B12454F}"/>
              </a:ext>
            </a:extLst>
          </p:cNvPr>
          <p:cNvPicPr>
            <a:picLocks noChangeAspect="1"/>
          </p:cNvPicPr>
          <p:nvPr/>
        </p:nvPicPr>
        <p:blipFill rotWithShape="1">
          <a:blip r:embed="rId3"/>
          <a:srcRect l="1846" t="20000"/>
          <a:stretch/>
        </p:blipFill>
        <p:spPr>
          <a:xfrm>
            <a:off x="1066800" y="1524000"/>
            <a:ext cx="7492045" cy="4722362"/>
          </a:xfrm>
          <a:prstGeom prst="rect">
            <a:avLst/>
          </a:prstGeom>
        </p:spPr>
      </p:pic>
    </p:spTree>
    <p:extLst>
      <p:ext uri="{BB962C8B-B14F-4D97-AF65-F5344CB8AC3E}">
        <p14:creationId xmlns:p14="http://schemas.microsoft.com/office/powerpoint/2010/main" val="238802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AC70A0AD-4A0C-40FD-A774-6B09C1736F33}"/>
              </a:ext>
            </a:extLst>
          </p:cNvPr>
          <p:cNvSpPr>
            <a:spLocks noGrp="1"/>
          </p:cNvSpPr>
          <p:nvPr>
            <p:ph type="title"/>
          </p:nvPr>
        </p:nvSpPr>
        <p:spPr/>
        <p:txBody>
          <a:bodyPr>
            <a:normAutofit/>
          </a:bodyPr>
          <a:lstStyle/>
          <a:p>
            <a:r>
              <a:rPr lang="en-US" dirty="0"/>
              <a:t>What is Trauma?</a:t>
            </a:r>
          </a:p>
        </p:txBody>
      </p:sp>
      <p:pic>
        <p:nvPicPr>
          <p:cNvPr id="2058" name="Picture 10" descr="Image result for  3 Adverse Childhood Experiences Infographic">
            <a:extLst>
              <a:ext uri="{FF2B5EF4-FFF2-40B4-BE49-F238E27FC236}">
                <a16:creationId xmlns:a16="http://schemas.microsoft.com/office/drawing/2014/main" id="{FBD9BCC0-CDBD-4EF7-B32D-D87970B38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4748980" cy="4800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39FE0FF-D0DF-4D0E-AEEC-7A56FB2A8FC7}"/>
              </a:ext>
            </a:extLst>
          </p:cNvPr>
          <p:cNvSpPr txBox="1"/>
          <p:nvPr/>
        </p:nvSpPr>
        <p:spPr>
          <a:xfrm>
            <a:off x="2514600" y="6355404"/>
            <a:ext cx="5029200" cy="369332"/>
          </a:xfrm>
          <a:prstGeom prst="rect">
            <a:avLst/>
          </a:prstGeom>
          <a:noFill/>
        </p:spPr>
        <p:txBody>
          <a:bodyPr wrap="square">
            <a:spAutoFit/>
          </a:bodyPr>
          <a:lstStyle/>
          <a:p>
            <a:r>
              <a:rPr lang="en-US" dirty="0">
                <a:hlinkClick r:id="rId4"/>
              </a:rPr>
              <a:t>Types of ACES – graphic from KVC Hospitals</a:t>
            </a:r>
            <a:endParaRPr lang="en-US" dirty="0"/>
          </a:p>
        </p:txBody>
      </p:sp>
    </p:spTree>
    <p:extLst>
      <p:ext uri="{BB962C8B-B14F-4D97-AF65-F5344CB8AC3E}">
        <p14:creationId xmlns:p14="http://schemas.microsoft.com/office/powerpoint/2010/main" val="367505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9B872107-8022-4526-99E0-C2BFAFA7FDA7}"/>
              </a:ext>
            </a:extLst>
          </p:cNvPr>
          <p:cNvSpPr/>
          <p:nvPr/>
        </p:nvSpPr>
        <p:spPr>
          <a:xfrm>
            <a:off x="2667000" y="3525441"/>
            <a:ext cx="1062615" cy="1062615"/>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 name="Title 1">
            <a:extLst>
              <a:ext uri="{FF2B5EF4-FFF2-40B4-BE49-F238E27FC236}">
                <a16:creationId xmlns:a16="http://schemas.microsoft.com/office/drawing/2014/main" id="{07CE41F4-2DBC-4A46-92FE-50D3AA63DEF3}"/>
              </a:ext>
            </a:extLst>
          </p:cNvPr>
          <p:cNvSpPr>
            <a:spLocks noGrp="1"/>
          </p:cNvSpPr>
          <p:nvPr>
            <p:ph type="title"/>
          </p:nvPr>
        </p:nvSpPr>
        <p:spPr/>
        <p:txBody>
          <a:bodyPr/>
          <a:lstStyle/>
          <a:p>
            <a:r>
              <a:rPr lang="en-US" dirty="0"/>
              <a:t>Trauma-Sensitive Strategies</a:t>
            </a:r>
          </a:p>
        </p:txBody>
      </p:sp>
      <p:sp>
        <p:nvSpPr>
          <p:cNvPr id="7" name="TextBox 6">
            <a:extLst>
              <a:ext uri="{FF2B5EF4-FFF2-40B4-BE49-F238E27FC236}">
                <a16:creationId xmlns:a16="http://schemas.microsoft.com/office/drawing/2014/main" id="{CC4A0E38-7800-4672-8BE2-097A1159B61B}"/>
              </a:ext>
            </a:extLst>
          </p:cNvPr>
          <p:cNvSpPr txBox="1"/>
          <p:nvPr/>
        </p:nvSpPr>
        <p:spPr>
          <a:xfrm>
            <a:off x="760164" y="1719361"/>
            <a:ext cx="1832472" cy="5355312"/>
          </a:xfrm>
          <a:prstGeom prst="rect">
            <a:avLst/>
          </a:prstGeom>
          <a:noFill/>
        </p:spPr>
        <p:txBody>
          <a:bodyPr wrap="square" rtlCol="0">
            <a:spAutoFit/>
          </a:bodyPr>
          <a:lstStyle/>
          <a:p>
            <a:pPr marL="342900" indent="-342900">
              <a:buAutoNum type="arabicPeriod"/>
            </a:pPr>
            <a:r>
              <a:rPr lang="en-US" dirty="0"/>
              <a:t>Create a Safe Space</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Be Predictable</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Build Trust</a:t>
            </a:r>
          </a:p>
          <a:p>
            <a:pPr marL="342900" indent="-342900">
              <a:buAutoNum type="arabicPeriod"/>
            </a:pPr>
            <a:endParaRPr lang="en-US" dirty="0"/>
          </a:p>
          <a:p>
            <a:pPr marL="342900" indent="-342900">
              <a:buAutoNum type="arabicPeriod"/>
            </a:pPr>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4EE47990-6EE9-41E1-9E63-3B9AE76F95C5}"/>
              </a:ext>
            </a:extLst>
          </p:cNvPr>
          <p:cNvPicPr>
            <a:picLocks noChangeAspect="1"/>
          </p:cNvPicPr>
          <p:nvPr/>
        </p:nvPicPr>
        <p:blipFill>
          <a:blip r:embed="rId3"/>
          <a:stretch>
            <a:fillRect/>
          </a:stretch>
        </p:blipFill>
        <p:spPr>
          <a:xfrm flipH="1">
            <a:off x="2854937" y="1600200"/>
            <a:ext cx="1066396" cy="1062615"/>
          </a:xfrm>
          <a:prstGeom prst="rect">
            <a:avLst/>
          </a:prstGeom>
        </p:spPr>
      </p:pic>
      <p:pic>
        <p:nvPicPr>
          <p:cNvPr id="13" name="Picture 12">
            <a:extLst>
              <a:ext uri="{FF2B5EF4-FFF2-40B4-BE49-F238E27FC236}">
                <a16:creationId xmlns:a16="http://schemas.microsoft.com/office/drawing/2014/main" id="{5724359E-9671-4047-B8DC-AADC8A17D1C8}"/>
              </a:ext>
            </a:extLst>
          </p:cNvPr>
          <p:cNvPicPr>
            <a:picLocks noChangeAspect="1"/>
          </p:cNvPicPr>
          <p:nvPr/>
        </p:nvPicPr>
        <p:blipFill>
          <a:blip r:embed="rId4"/>
          <a:stretch>
            <a:fillRect/>
          </a:stretch>
        </p:blipFill>
        <p:spPr>
          <a:xfrm>
            <a:off x="2936023" y="3748873"/>
            <a:ext cx="615749" cy="615749"/>
          </a:xfrm>
          <a:prstGeom prst="rect">
            <a:avLst/>
          </a:prstGeom>
        </p:spPr>
      </p:pic>
      <p:pic>
        <p:nvPicPr>
          <p:cNvPr id="25" name="Picture 2" descr="Developing Stronger Teacher-Student Connections | Getting Smart">
            <a:extLst>
              <a:ext uri="{FF2B5EF4-FFF2-40B4-BE49-F238E27FC236}">
                <a16:creationId xmlns:a16="http://schemas.microsoft.com/office/drawing/2014/main" id="{1DF36E81-4718-4731-B5C5-17709B9D106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78" r="25400" b="-1"/>
          <a:stretch/>
        </p:blipFill>
        <p:spPr bwMode="auto">
          <a:xfrm>
            <a:off x="2743200" y="4994155"/>
            <a:ext cx="1066396" cy="106317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A8F5E7F-177A-4BD7-A8D9-772552AA4882}"/>
              </a:ext>
            </a:extLst>
          </p:cNvPr>
          <p:cNvSpPr txBox="1"/>
          <p:nvPr/>
        </p:nvSpPr>
        <p:spPr>
          <a:xfrm>
            <a:off x="5257800" y="6416228"/>
            <a:ext cx="2819400" cy="246221"/>
          </a:xfrm>
          <a:prstGeom prst="rect">
            <a:avLst/>
          </a:prstGeom>
          <a:noFill/>
        </p:spPr>
        <p:txBody>
          <a:bodyPr wrap="square" rtlCol="0">
            <a:spAutoFit/>
          </a:bodyPr>
          <a:lstStyle/>
          <a:p>
            <a:r>
              <a:rPr lang="en-US" sz="1000" dirty="0"/>
              <a:t>Slide adapted from Amy Luby, MVESC</a:t>
            </a:r>
          </a:p>
        </p:txBody>
      </p:sp>
      <p:sp>
        <p:nvSpPr>
          <p:cNvPr id="15" name="TextBox 14">
            <a:extLst>
              <a:ext uri="{FF2B5EF4-FFF2-40B4-BE49-F238E27FC236}">
                <a16:creationId xmlns:a16="http://schemas.microsoft.com/office/drawing/2014/main" id="{F087FB0E-DF2A-4759-9D64-DE0EF34B9882}"/>
              </a:ext>
            </a:extLst>
          </p:cNvPr>
          <p:cNvSpPr txBox="1"/>
          <p:nvPr/>
        </p:nvSpPr>
        <p:spPr>
          <a:xfrm>
            <a:off x="5029200" y="1946841"/>
            <a:ext cx="1828800" cy="646331"/>
          </a:xfrm>
          <a:prstGeom prst="rect">
            <a:avLst/>
          </a:prstGeom>
          <a:noFill/>
        </p:spPr>
        <p:txBody>
          <a:bodyPr wrap="square" rtlCol="0">
            <a:spAutoFit/>
          </a:bodyPr>
          <a:lstStyle/>
          <a:p>
            <a:r>
              <a:rPr lang="en-US" dirty="0"/>
              <a:t>4.  Offer Choices</a:t>
            </a:r>
          </a:p>
        </p:txBody>
      </p:sp>
      <p:pic>
        <p:nvPicPr>
          <p:cNvPr id="28" name="Picture 2" descr="On power – Tom Graves / Tetradian">
            <a:extLst>
              <a:ext uri="{FF2B5EF4-FFF2-40B4-BE49-F238E27FC236}">
                <a16:creationId xmlns:a16="http://schemas.microsoft.com/office/drawing/2014/main" id="{ABE25428-045A-40A8-AA60-15A51B29713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26621" y="1922899"/>
            <a:ext cx="1839381" cy="106261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3F89E8E-5F30-4168-AF88-3581E2EC18D7}"/>
              </a:ext>
            </a:extLst>
          </p:cNvPr>
          <p:cNvSpPr txBox="1"/>
          <p:nvPr/>
        </p:nvSpPr>
        <p:spPr>
          <a:xfrm>
            <a:off x="4953000" y="3657600"/>
            <a:ext cx="1447800" cy="646331"/>
          </a:xfrm>
          <a:prstGeom prst="rect">
            <a:avLst/>
          </a:prstGeom>
          <a:noFill/>
        </p:spPr>
        <p:txBody>
          <a:bodyPr wrap="square" rtlCol="0">
            <a:spAutoFit/>
          </a:bodyPr>
          <a:lstStyle/>
          <a:p>
            <a:r>
              <a:rPr lang="en-US" dirty="0"/>
              <a:t>5.  Stay Regulated</a:t>
            </a:r>
          </a:p>
        </p:txBody>
      </p:sp>
      <p:pic>
        <p:nvPicPr>
          <p:cNvPr id="30" name="Picture 2" descr="The Importance of Self-Regulation in the Classroom | Kaplan Early Learning  Company">
            <a:extLst>
              <a:ext uri="{FF2B5EF4-FFF2-40B4-BE49-F238E27FC236}">
                <a16:creationId xmlns:a16="http://schemas.microsoft.com/office/drawing/2014/main" id="{66F33105-D5B2-4498-9FBF-A6CCFDB10D8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311" r="15281" b="-1"/>
          <a:stretch/>
        </p:blipFill>
        <p:spPr bwMode="auto">
          <a:xfrm>
            <a:off x="6517319" y="3620772"/>
            <a:ext cx="1370458" cy="136631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221A35C-1B38-4868-B334-36E6789E456D}"/>
              </a:ext>
            </a:extLst>
          </p:cNvPr>
          <p:cNvPicPr>
            <a:picLocks noChangeAspect="1"/>
          </p:cNvPicPr>
          <p:nvPr/>
        </p:nvPicPr>
        <p:blipFill>
          <a:blip r:embed="rId8"/>
          <a:stretch>
            <a:fillRect/>
          </a:stretch>
        </p:blipFill>
        <p:spPr>
          <a:xfrm>
            <a:off x="6667500" y="5063875"/>
            <a:ext cx="1937075" cy="1275567"/>
          </a:xfrm>
          <a:prstGeom prst="rect">
            <a:avLst/>
          </a:prstGeom>
        </p:spPr>
      </p:pic>
    </p:spTree>
    <p:extLst>
      <p:ext uri="{BB962C8B-B14F-4D97-AF65-F5344CB8AC3E}">
        <p14:creationId xmlns:p14="http://schemas.microsoft.com/office/powerpoint/2010/main" val="118079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08C88C-BC43-41D9-B360-73CD41ECD12A}"/>
              </a:ext>
            </a:extLst>
          </p:cNvPr>
          <p:cNvSpPr>
            <a:spLocks noGrp="1"/>
          </p:cNvSpPr>
          <p:nvPr>
            <p:ph type="body" sz="half" idx="2"/>
          </p:nvPr>
        </p:nvSpPr>
        <p:spPr>
          <a:xfrm>
            <a:off x="304800" y="990600"/>
            <a:ext cx="2209800" cy="5181600"/>
          </a:xfrm>
        </p:spPr>
        <p:txBody>
          <a:bodyPr>
            <a:normAutofit/>
          </a:bodyPr>
          <a:lstStyle/>
          <a:p>
            <a:pPr algn="just"/>
            <a:endParaRPr lang="en-US" sz="2800" dirty="0"/>
          </a:p>
          <a:p>
            <a:pPr algn="just"/>
            <a:endParaRPr lang="en-US" sz="2800" dirty="0"/>
          </a:p>
          <a:p>
            <a:pPr algn="just"/>
            <a:r>
              <a:rPr lang="en-US" sz="2800" dirty="0"/>
              <a:t>Ask Yourself This Question.</a:t>
            </a:r>
          </a:p>
        </p:txBody>
      </p:sp>
      <p:sp>
        <p:nvSpPr>
          <p:cNvPr id="6" name="TextBox 5">
            <a:extLst>
              <a:ext uri="{FF2B5EF4-FFF2-40B4-BE49-F238E27FC236}">
                <a16:creationId xmlns:a16="http://schemas.microsoft.com/office/drawing/2014/main" id="{CD139F11-DA21-4F54-B363-3A48BD615880}"/>
              </a:ext>
            </a:extLst>
          </p:cNvPr>
          <p:cNvSpPr txBox="1"/>
          <p:nvPr/>
        </p:nvSpPr>
        <p:spPr>
          <a:xfrm>
            <a:off x="3505200" y="1720840"/>
            <a:ext cx="4572000" cy="3416320"/>
          </a:xfrm>
          <a:prstGeom prst="rect">
            <a:avLst/>
          </a:prstGeom>
          <a:noFill/>
        </p:spPr>
        <p:txBody>
          <a:bodyPr wrap="square">
            <a:spAutoFit/>
          </a:bodyPr>
          <a:lstStyle/>
          <a:p>
            <a:pPr algn="l"/>
            <a:r>
              <a:rPr lang="en-US" b="0" i="0" dirty="0">
                <a:solidFill>
                  <a:srgbClr val="343434"/>
                </a:solidFill>
                <a:effectLst/>
                <a:latin typeface="Courier New" panose="02070309020205020404" pitchFamily="49" charset="0"/>
              </a:rPr>
              <a:t>"If decisions about education policy and practice started by asking what works for the child, how would resources—time, space, and human—be arrayed to ensure each child's success? If the student were truly at the center of the system, what could we achieve?"</a:t>
            </a:r>
          </a:p>
          <a:p>
            <a:pPr algn="l"/>
            <a:r>
              <a:rPr lang="en-US" b="0" i="1" dirty="0">
                <a:solidFill>
                  <a:srgbClr val="343434"/>
                </a:solidFill>
                <a:effectLst/>
                <a:latin typeface="Courier New" panose="02070309020205020404" pitchFamily="49" charset="0"/>
              </a:rPr>
              <a:t>—Dr. Gene R. Carter (</a:t>
            </a:r>
            <a:r>
              <a:rPr lang="en-US" b="0" i="0" dirty="0">
                <a:solidFill>
                  <a:srgbClr val="343434"/>
                </a:solidFill>
                <a:effectLst/>
                <a:latin typeface="Courier New" panose="02070309020205020404" pitchFamily="49" charset="0"/>
              </a:rPr>
              <a:t>The Learning Compact Redefined: A Call to Action</a:t>
            </a:r>
            <a:r>
              <a:rPr lang="en-US" b="0" i="1" dirty="0">
                <a:solidFill>
                  <a:srgbClr val="343434"/>
                </a:solidFill>
                <a:effectLst/>
                <a:latin typeface="Courier New" panose="02070309020205020404" pitchFamily="49" charset="0"/>
              </a:rPr>
              <a:t>, p. 4)</a:t>
            </a:r>
            <a:endParaRPr lang="en-US" b="0" i="0" dirty="0">
              <a:solidFill>
                <a:srgbClr val="343434"/>
              </a:solidFill>
              <a:effectLst/>
              <a:latin typeface="Courier New" panose="02070309020205020404" pitchFamily="49" charset="0"/>
            </a:endParaRPr>
          </a:p>
        </p:txBody>
      </p:sp>
    </p:spTree>
    <p:extLst>
      <p:ext uri="{BB962C8B-B14F-4D97-AF65-F5344CB8AC3E}">
        <p14:creationId xmlns:p14="http://schemas.microsoft.com/office/powerpoint/2010/main" val="42799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Essential Questions</a:t>
            </a:r>
          </a:p>
        </p:txBody>
      </p:sp>
      <p:pic>
        <p:nvPicPr>
          <p:cNvPr id="4" name="Picture 3" descr="Medium.png"/>
          <p:cNvPicPr>
            <a:picLocks noChangeAspect="1"/>
          </p:cNvPicPr>
          <p:nvPr/>
        </p:nvPicPr>
        <p:blipFill>
          <a:blip r:embed="rId3" cstate="print"/>
          <a:stretch>
            <a:fillRect/>
          </a:stretch>
        </p:blipFill>
        <p:spPr>
          <a:xfrm>
            <a:off x="6324600" y="4495800"/>
            <a:ext cx="1525944" cy="1495425"/>
          </a:xfrm>
          <a:prstGeom prst="rect">
            <a:avLst/>
          </a:prstGeom>
        </p:spPr>
      </p:pic>
      <p:sp>
        <p:nvSpPr>
          <p:cNvPr id="5" name="5-Point Star 4"/>
          <p:cNvSpPr/>
          <p:nvPr/>
        </p:nvSpPr>
        <p:spPr>
          <a:xfrm>
            <a:off x="4457700" y="2286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FC4BAD-CF4C-4DC4-80B8-12DE9F56B093}"/>
              </a:ext>
            </a:extLst>
          </p:cNvPr>
          <p:cNvSpPr txBox="1"/>
          <p:nvPr/>
        </p:nvSpPr>
        <p:spPr>
          <a:xfrm>
            <a:off x="722313" y="2714565"/>
            <a:ext cx="8153400" cy="2308324"/>
          </a:xfrm>
          <a:prstGeom prst="rect">
            <a:avLst/>
          </a:prstGeom>
          <a:noFill/>
        </p:spPr>
        <p:txBody>
          <a:bodyPr wrap="square" rtlCol="0">
            <a:spAutoFit/>
          </a:bodyPr>
          <a:lstStyle/>
          <a:p>
            <a:pPr marL="285750" indent="-285750">
              <a:buFont typeface="Wingdings" panose="05000000000000000000" pitchFamily="2" charset="2"/>
              <a:buChar char="v"/>
            </a:pPr>
            <a:r>
              <a:rPr lang="en-US" dirty="0"/>
              <a:t>What is the Ohio Department of Education’s Whole Child Framework?</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Why do we need to educate the Whole Child?</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How do we educate the Whole Child?</a:t>
            </a:r>
          </a:p>
          <a:p>
            <a:pPr marL="285750" indent="-285750">
              <a:buFont typeface="Wingdings" panose="05000000000000000000" pitchFamily="2" charset="2"/>
              <a:buChar char="v"/>
            </a:pPr>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Resources</a:t>
            </a:r>
          </a:p>
        </p:txBody>
      </p:sp>
      <p:pic>
        <p:nvPicPr>
          <p:cNvPr id="4" name="Picture 3" descr="Medium.png"/>
          <p:cNvPicPr>
            <a:picLocks noChangeAspect="1"/>
          </p:cNvPicPr>
          <p:nvPr/>
        </p:nvPicPr>
        <p:blipFill>
          <a:blip r:embed="rId3" cstate="print"/>
          <a:stretch>
            <a:fillRect/>
          </a:stretch>
        </p:blipFill>
        <p:spPr>
          <a:xfrm>
            <a:off x="6477000" y="1054819"/>
            <a:ext cx="903903" cy="885825"/>
          </a:xfrm>
          <a:prstGeom prst="rect">
            <a:avLst/>
          </a:prstGeom>
        </p:spPr>
      </p:pic>
      <p:sp>
        <p:nvSpPr>
          <p:cNvPr id="5" name="5-Point Star 4"/>
          <p:cNvSpPr/>
          <p:nvPr/>
        </p:nvSpPr>
        <p:spPr>
          <a:xfrm>
            <a:off x="4457700" y="2286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DD2661-6359-4104-B520-A68C4B3724C1}"/>
              </a:ext>
            </a:extLst>
          </p:cNvPr>
          <p:cNvSpPr txBox="1"/>
          <p:nvPr/>
        </p:nvSpPr>
        <p:spPr>
          <a:xfrm>
            <a:off x="381000" y="3083668"/>
            <a:ext cx="8382000" cy="3970318"/>
          </a:xfrm>
          <a:prstGeom prst="rect">
            <a:avLst/>
          </a:prstGeom>
          <a:noFill/>
        </p:spPr>
        <p:txBody>
          <a:bodyPr wrap="square">
            <a:spAutoFit/>
          </a:bodyPr>
          <a:lstStyle/>
          <a:p>
            <a:r>
              <a:rPr lang="en-US" dirty="0">
                <a:hlinkClick r:id="rId4"/>
              </a:rPr>
              <a:t>https://www.teachhub.com/teaching-strategies/2019/11/implementing-a-pbis-program-from-scratch/</a:t>
            </a:r>
            <a:endParaRPr lang="en-US" dirty="0"/>
          </a:p>
          <a:p>
            <a:endParaRPr lang="en-US" dirty="0"/>
          </a:p>
          <a:p>
            <a:r>
              <a:rPr lang="en-US" dirty="0">
                <a:hlinkClick r:id="rId5"/>
              </a:rPr>
              <a:t>https://www.graduateprogram.org/2020/03/what-is-character-education/</a:t>
            </a:r>
            <a:endParaRPr lang="en-US" dirty="0"/>
          </a:p>
          <a:p>
            <a:endParaRPr lang="en-US" dirty="0"/>
          </a:p>
          <a:p>
            <a:r>
              <a:rPr lang="en-US" dirty="0"/>
              <a:t>Other resources:</a:t>
            </a:r>
          </a:p>
          <a:p>
            <a:r>
              <a:rPr lang="en-US" dirty="0">
                <a:hlinkClick r:id="rId6"/>
              </a:rPr>
              <a:t>Ohio's Whole Child Framework | Ohio Department of Education</a:t>
            </a:r>
            <a:endParaRPr lang="en-US" dirty="0"/>
          </a:p>
          <a:p>
            <a:endParaRPr lang="en-US" dirty="0">
              <a:hlinkClick r:id="rId7"/>
            </a:endParaRPr>
          </a:p>
          <a:p>
            <a:r>
              <a:rPr lang="en-US" dirty="0">
                <a:hlinkClick r:id="rId7"/>
              </a:rPr>
              <a:t>Center on PBIS</a:t>
            </a:r>
            <a:endParaRPr lang="en-US" dirty="0"/>
          </a:p>
          <a:p>
            <a:endParaRPr lang="en-US" dirty="0"/>
          </a:p>
          <a:p>
            <a:r>
              <a:rPr lang="en-US" dirty="0">
                <a:hlinkClick r:id="rId8"/>
              </a:rPr>
              <a:t>Improving Approaches to Trauma Informed Care - YouTube</a:t>
            </a:r>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ED656F1E-0665-4091-A096-6953F137D5F8}"/>
              </a:ext>
            </a:extLst>
          </p:cNvPr>
          <p:cNvSpPr txBox="1"/>
          <p:nvPr/>
        </p:nvSpPr>
        <p:spPr>
          <a:xfrm>
            <a:off x="372894" y="2626468"/>
            <a:ext cx="5373687" cy="646331"/>
          </a:xfrm>
          <a:prstGeom prst="rect">
            <a:avLst/>
          </a:prstGeom>
          <a:noFill/>
        </p:spPr>
        <p:txBody>
          <a:bodyPr wrap="square" rtlCol="0">
            <a:spAutoFit/>
          </a:bodyPr>
          <a:lstStyle/>
          <a:p>
            <a:r>
              <a:rPr lang="en-US" dirty="0"/>
              <a:t>My articles:</a:t>
            </a:r>
          </a:p>
          <a:p>
            <a:endParaRPr lang="en-US" dirty="0"/>
          </a:p>
        </p:txBody>
      </p:sp>
    </p:spTree>
    <p:extLst>
      <p:ext uri="{BB962C8B-B14F-4D97-AF65-F5344CB8AC3E}">
        <p14:creationId xmlns:p14="http://schemas.microsoft.com/office/powerpoint/2010/main" val="39315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22313" y="533400"/>
            <a:ext cx="7772400" cy="1524000"/>
          </a:xfrm>
        </p:spPr>
        <p:txBody>
          <a:bodyPr>
            <a:normAutofit/>
          </a:bodyPr>
          <a:lstStyle/>
          <a:p>
            <a:r>
              <a:rPr lang="en-US" sz="7200" b="1"/>
              <a:t>Thank You!</a:t>
            </a:r>
          </a:p>
        </p:txBody>
      </p:sp>
      <p:pic>
        <p:nvPicPr>
          <p:cNvPr id="5" name="Picture 4" descr="Medium.png"/>
          <p:cNvPicPr>
            <a:picLocks noChangeAspect="1"/>
          </p:cNvPicPr>
          <p:nvPr/>
        </p:nvPicPr>
        <p:blipFill>
          <a:blip r:embed="rId2" cstate="print"/>
          <a:stretch>
            <a:fillRect/>
          </a:stretch>
        </p:blipFill>
        <p:spPr>
          <a:xfrm>
            <a:off x="3810000" y="4724400"/>
            <a:ext cx="1525944" cy="1495425"/>
          </a:xfrm>
          <a:prstGeom prst="rect">
            <a:avLst/>
          </a:prstGeom>
        </p:spPr>
      </p:pic>
      <p:sp>
        <p:nvSpPr>
          <p:cNvPr id="6" name="5-Point Star 5"/>
          <p:cNvSpPr/>
          <p:nvPr/>
        </p:nvSpPr>
        <p:spPr>
          <a:xfrm>
            <a:off x="4457700" y="2286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AE6294-404E-4584-B604-A1E7EFD4EDF5}"/>
              </a:ext>
            </a:extLst>
          </p:cNvPr>
          <p:cNvSpPr txBox="1"/>
          <p:nvPr/>
        </p:nvSpPr>
        <p:spPr>
          <a:xfrm>
            <a:off x="1717848" y="2970845"/>
            <a:ext cx="643555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2"/>
                </a:solidFill>
              </a:rPr>
              <a:t>Presented by </a:t>
            </a:r>
          </a:p>
          <a:p>
            <a:pPr algn="ctr"/>
            <a:r>
              <a:rPr lang="en-US" dirty="0">
                <a:solidFill>
                  <a:schemeClr val="bg2"/>
                </a:solidFill>
              </a:rPr>
              <a:t>Lindsay Rayner</a:t>
            </a:r>
          </a:p>
          <a:p>
            <a:pPr algn="ctr"/>
            <a:r>
              <a:rPr lang="en-US" dirty="0">
                <a:solidFill>
                  <a:schemeClr val="bg2"/>
                </a:solidFill>
              </a:rPr>
              <a:t>Director of Curriculum and Learning, Whole Child Focus</a:t>
            </a:r>
          </a:p>
          <a:p>
            <a:pPr algn="ctr"/>
            <a:r>
              <a:rPr lang="en-US" dirty="0">
                <a:solidFill>
                  <a:schemeClr val="bg2"/>
                </a:solidFill>
              </a:rPr>
              <a:t> lindsay.rayner@mvesc.org</a:t>
            </a:r>
          </a:p>
          <a:p>
            <a:pPr algn="ctr"/>
            <a:endParaRPr lang="en-US" dirty="0"/>
          </a:p>
          <a:p>
            <a:r>
              <a:rPr lang="en-US" dirty="0"/>
              <a:t> </a:t>
            </a:r>
          </a:p>
        </p:txBody>
      </p:sp>
    </p:spTree>
    <p:extLst>
      <p:ext uri="{BB962C8B-B14F-4D97-AF65-F5344CB8AC3E}">
        <p14:creationId xmlns:p14="http://schemas.microsoft.com/office/powerpoint/2010/main" val="104721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2743200" cy="3200400"/>
          </a:xfrm>
        </p:spPr>
        <p:txBody>
          <a:bodyPr/>
          <a:lstStyle/>
          <a:p>
            <a:r>
              <a:rPr lang="en-US" sz="2800" dirty="0"/>
              <a:t>What is the Whole Child Framework?</a:t>
            </a:r>
          </a:p>
        </p:txBody>
      </p:sp>
      <p:sp>
        <p:nvSpPr>
          <p:cNvPr id="11" name="5-Point Star 10"/>
          <p:cNvSpPr/>
          <p:nvPr/>
        </p:nvSpPr>
        <p:spPr>
          <a:xfrm>
            <a:off x="1447800" y="3810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01790A-C7D3-4DDE-995C-B7B96A4CB4D6}"/>
              </a:ext>
            </a:extLst>
          </p:cNvPr>
          <p:cNvPicPr>
            <a:picLocks noChangeAspect="1"/>
          </p:cNvPicPr>
          <p:nvPr/>
        </p:nvPicPr>
        <p:blipFill>
          <a:blip r:embed="rId3"/>
          <a:stretch>
            <a:fillRect/>
          </a:stretch>
        </p:blipFill>
        <p:spPr>
          <a:xfrm>
            <a:off x="3657600" y="666439"/>
            <a:ext cx="4269800" cy="55251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4DB7B3-D4AA-41A8-AA70-C2CF150EF39A}"/>
              </a:ext>
            </a:extLst>
          </p:cNvPr>
          <p:cNvPicPr>
            <a:picLocks noChangeAspect="1"/>
          </p:cNvPicPr>
          <p:nvPr/>
        </p:nvPicPr>
        <p:blipFill>
          <a:blip r:embed="rId3"/>
          <a:stretch>
            <a:fillRect/>
          </a:stretch>
        </p:blipFill>
        <p:spPr>
          <a:xfrm>
            <a:off x="1185333" y="304800"/>
            <a:ext cx="6773334" cy="5486400"/>
          </a:xfrm>
          <a:prstGeom prst="rect">
            <a:avLst/>
          </a:prstGeom>
        </p:spPr>
      </p:pic>
    </p:spTree>
    <p:extLst>
      <p:ext uri="{BB962C8B-B14F-4D97-AF65-F5344CB8AC3E}">
        <p14:creationId xmlns:p14="http://schemas.microsoft.com/office/powerpoint/2010/main" val="305205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593C9-E334-48C5-AE1F-5FF273B59497}"/>
              </a:ext>
            </a:extLst>
          </p:cNvPr>
          <p:cNvPicPr>
            <a:picLocks noChangeAspect="1"/>
          </p:cNvPicPr>
          <p:nvPr/>
        </p:nvPicPr>
        <p:blipFill>
          <a:blip r:embed="rId3"/>
          <a:stretch>
            <a:fillRect/>
          </a:stretch>
        </p:blipFill>
        <p:spPr>
          <a:xfrm>
            <a:off x="1742317" y="1002817"/>
            <a:ext cx="3505200" cy="2406070"/>
          </a:xfrm>
          <a:prstGeom prst="rect">
            <a:avLst/>
          </a:prstGeom>
        </p:spPr>
      </p:pic>
      <p:pic>
        <p:nvPicPr>
          <p:cNvPr id="2052" name="Picture 4">
            <a:extLst>
              <a:ext uri="{FF2B5EF4-FFF2-40B4-BE49-F238E27FC236}">
                <a16:creationId xmlns:a16="http://schemas.microsoft.com/office/drawing/2014/main" id="{DF435D91-ABC2-45FC-AA5B-81FB908D3F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840" y="1570898"/>
            <a:ext cx="2763769" cy="32927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5741C8D-C6F8-4D18-975C-66D6471D63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293" y="2552566"/>
            <a:ext cx="2954338" cy="3615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424C448-BF0E-4C53-B51F-684D2B8A3575}"/>
              </a:ext>
            </a:extLst>
          </p:cNvPr>
          <p:cNvPicPr>
            <a:picLocks noChangeAspect="1"/>
          </p:cNvPicPr>
          <p:nvPr/>
        </p:nvPicPr>
        <p:blipFill>
          <a:blip r:embed="rId6"/>
          <a:stretch>
            <a:fillRect/>
          </a:stretch>
        </p:blipFill>
        <p:spPr>
          <a:xfrm>
            <a:off x="3837748" y="3998350"/>
            <a:ext cx="2209800" cy="2116672"/>
          </a:xfrm>
          <a:prstGeom prst="rect">
            <a:avLst/>
          </a:prstGeom>
        </p:spPr>
      </p:pic>
      <p:sp>
        <p:nvSpPr>
          <p:cNvPr id="2" name="TextBox 1">
            <a:extLst>
              <a:ext uri="{FF2B5EF4-FFF2-40B4-BE49-F238E27FC236}">
                <a16:creationId xmlns:a16="http://schemas.microsoft.com/office/drawing/2014/main" id="{4A9E5A15-32AB-446C-A1AB-F8173A4B1049}"/>
              </a:ext>
            </a:extLst>
          </p:cNvPr>
          <p:cNvSpPr txBox="1"/>
          <p:nvPr/>
        </p:nvSpPr>
        <p:spPr>
          <a:xfrm>
            <a:off x="1079624" y="947265"/>
            <a:ext cx="1803020" cy="646331"/>
          </a:xfrm>
          <a:prstGeom prst="rect">
            <a:avLst/>
          </a:prstGeom>
          <a:noFill/>
        </p:spPr>
        <p:txBody>
          <a:bodyPr wrap="square" rtlCol="0">
            <a:spAutoFit/>
          </a:bodyPr>
          <a:lstStyle/>
          <a:p>
            <a:r>
              <a:rPr lang="en-US" dirty="0"/>
              <a:t>Healthy Behaviors</a:t>
            </a:r>
          </a:p>
        </p:txBody>
      </p:sp>
      <p:sp>
        <p:nvSpPr>
          <p:cNvPr id="5" name="TextBox 4">
            <a:extLst>
              <a:ext uri="{FF2B5EF4-FFF2-40B4-BE49-F238E27FC236}">
                <a16:creationId xmlns:a16="http://schemas.microsoft.com/office/drawing/2014/main" id="{A1F06388-9995-4256-A71F-257D0B9E7268}"/>
              </a:ext>
            </a:extLst>
          </p:cNvPr>
          <p:cNvSpPr txBox="1"/>
          <p:nvPr/>
        </p:nvSpPr>
        <p:spPr>
          <a:xfrm>
            <a:off x="6378125" y="1184004"/>
            <a:ext cx="2047116" cy="923330"/>
          </a:xfrm>
          <a:prstGeom prst="rect">
            <a:avLst/>
          </a:prstGeom>
          <a:noFill/>
        </p:spPr>
        <p:txBody>
          <a:bodyPr wrap="square" rtlCol="0">
            <a:spAutoFit/>
          </a:bodyPr>
          <a:lstStyle/>
          <a:p>
            <a:r>
              <a:rPr lang="en-US" dirty="0"/>
              <a:t>Services to Students and Families</a:t>
            </a:r>
          </a:p>
        </p:txBody>
      </p:sp>
      <p:sp>
        <p:nvSpPr>
          <p:cNvPr id="6" name="TextBox 5">
            <a:extLst>
              <a:ext uri="{FF2B5EF4-FFF2-40B4-BE49-F238E27FC236}">
                <a16:creationId xmlns:a16="http://schemas.microsoft.com/office/drawing/2014/main" id="{F48FB579-3E7C-4D35-B660-DBC4C7EC81DC}"/>
              </a:ext>
            </a:extLst>
          </p:cNvPr>
          <p:cNvSpPr txBox="1"/>
          <p:nvPr/>
        </p:nvSpPr>
        <p:spPr>
          <a:xfrm>
            <a:off x="5856979" y="5419589"/>
            <a:ext cx="2047116" cy="369332"/>
          </a:xfrm>
          <a:prstGeom prst="rect">
            <a:avLst/>
          </a:prstGeom>
          <a:noFill/>
        </p:spPr>
        <p:txBody>
          <a:bodyPr wrap="square" rtlCol="0">
            <a:spAutoFit/>
          </a:bodyPr>
          <a:lstStyle/>
          <a:p>
            <a:r>
              <a:rPr lang="en-US" dirty="0"/>
              <a:t>Engaging Others</a:t>
            </a:r>
          </a:p>
        </p:txBody>
      </p:sp>
      <p:sp>
        <p:nvSpPr>
          <p:cNvPr id="7" name="TextBox 6">
            <a:extLst>
              <a:ext uri="{FF2B5EF4-FFF2-40B4-BE49-F238E27FC236}">
                <a16:creationId xmlns:a16="http://schemas.microsoft.com/office/drawing/2014/main" id="{1A6EE680-E2B0-4BCD-97AB-A997DB7F381D}"/>
              </a:ext>
            </a:extLst>
          </p:cNvPr>
          <p:cNvSpPr txBox="1"/>
          <p:nvPr/>
        </p:nvSpPr>
        <p:spPr>
          <a:xfrm>
            <a:off x="609600" y="5056687"/>
            <a:ext cx="1447800" cy="923330"/>
          </a:xfrm>
          <a:prstGeom prst="rect">
            <a:avLst/>
          </a:prstGeom>
          <a:noFill/>
        </p:spPr>
        <p:txBody>
          <a:bodyPr wrap="square" rtlCol="0">
            <a:spAutoFit/>
          </a:bodyPr>
          <a:lstStyle/>
          <a:p>
            <a:r>
              <a:rPr lang="en-US" dirty="0"/>
              <a:t>Safe and Supportive Schools</a:t>
            </a:r>
          </a:p>
        </p:txBody>
      </p:sp>
    </p:spTree>
    <p:extLst>
      <p:ext uri="{BB962C8B-B14F-4D97-AF65-F5344CB8AC3E}">
        <p14:creationId xmlns:p14="http://schemas.microsoft.com/office/powerpoint/2010/main" val="281986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831303D-5DB0-471C-8327-5D0500DACD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02379"/>
            <a:ext cx="4321175" cy="425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2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288A1A-6A08-49CE-9585-F012B79F1144}"/>
              </a:ext>
            </a:extLst>
          </p:cNvPr>
          <p:cNvPicPr>
            <a:picLocks noChangeAspect="1"/>
          </p:cNvPicPr>
          <p:nvPr/>
        </p:nvPicPr>
        <p:blipFill>
          <a:blip r:embed="rId3"/>
          <a:stretch>
            <a:fillRect/>
          </a:stretch>
        </p:blipFill>
        <p:spPr>
          <a:xfrm>
            <a:off x="1021079" y="0"/>
            <a:ext cx="7101841" cy="6858000"/>
          </a:xfrm>
          <a:prstGeom prst="rect">
            <a:avLst/>
          </a:prstGeom>
        </p:spPr>
      </p:pic>
    </p:spTree>
    <p:extLst>
      <p:ext uri="{BB962C8B-B14F-4D97-AF65-F5344CB8AC3E}">
        <p14:creationId xmlns:p14="http://schemas.microsoft.com/office/powerpoint/2010/main" val="332995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99DA-988E-4F29-A602-90F923B8FB1D}"/>
              </a:ext>
            </a:extLst>
          </p:cNvPr>
          <p:cNvSpPr>
            <a:spLocks noGrp="1"/>
          </p:cNvSpPr>
          <p:nvPr>
            <p:ph type="title"/>
          </p:nvPr>
        </p:nvSpPr>
        <p:spPr>
          <a:xfrm>
            <a:off x="381000" y="2438400"/>
            <a:ext cx="2362200" cy="990600"/>
          </a:xfrm>
        </p:spPr>
        <p:txBody>
          <a:bodyPr/>
          <a:lstStyle/>
          <a:p>
            <a:r>
              <a:rPr lang="en-US" dirty="0"/>
              <a:t>Why do we need the Whole Child approach?</a:t>
            </a:r>
          </a:p>
        </p:txBody>
      </p:sp>
      <p:pic>
        <p:nvPicPr>
          <p:cNvPr id="4098" name="Picture 2" descr="See the source image">
            <a:extLst>
              <a:ext uri="{FF2B5EF4-FFF2-40B4-BE49-F238E27FC236}">
                <a16:creationId xmlns:a16="http://schemas.microsoft.com/office/drawing/2014/main" id="{AB24A5A2-9D0B-4B2F-A24F-C1DDBDFD8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1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A649-E46E-4099-99D0-6AF7080C2132}"/>
              </a:ext>
            </a:extLst>
          </p:cNvPr>
          <p:cNvSpPr>
            <a:spLocks noGrp="1"/>
          </p:cNvSpPr>
          <p:nvPr>
            <p:ph type="title"/>
          </p:nvPr>
        </p:nvSpPr>
        <p:spPr>
          <a:xfrm>
            <a:off x="364787" y="2362200"/>
            <a:ext cx="2362200" cy="990600"/>
          </a:xfrm>
        </p:spPr>
        <p:txBody>
          <a:bodyPr/>
          <a:lstStyle/>
          <a:p>
            <a:r>
              <a:rPr lang="en-US" dirty="0"/>
              <a:t>How do we educate the Whole Child? </a:t>
            </a:r>
          </a:p>
        </p:txBody>
      </p:sp>
      <p:pic>
        <p:nvPicPr>
          <p:cNvPr id="6" name="Content Placeholder 5">
            <a:extLst>
              <a:ext uri="{FF2B5EF4-FFF2-40B4-BE49-F238E27FC236}">
                <a16:creationId xmlns:a16="http://schemas.microsoft.com/office/drawing/2014/main" id="{B63731FA-6FC1-465C-8F5D-77ED1714432C}"/>
              </a:ext>
            </a:extLst>
          </p:cNvPr>
          <p:cNvPicPr>
            <a:picLocks noGrp="1" noChangeAspect="1"/>
          </p:cNvPicPr>
          <p:nvPr>
            <p:ph sz="quarter" idx="1"/>
          </p:nvPr>
        </p:nvPicPr>
        <p:blipFill>
          <a:blip r:embed="rId2"/>
          <a:stretch>
            <a:fillRect/>
          </a:stretch>
        </p:blipFill>
        <p:spPr>
          <a:xfrm>
            <a:off x="3810000" y="838200"/>
            <a:ext cx="3429000" cy="3526972"/>
          </a:xfrm>
          <a:prstGeom prst="rect">
            <a:avLst/>
          </a:prstGeom>
        </p:spPr>
      </p:pic>
      <p:sp>
        <p:nvSpPr>
          <p:cNvPr id="7" name="TextBox 6">
            <a:extLst>
              <a:ext uri="{FF2B5EF4-FFF2-40B4-BE49-F238E27FC236}">
                <a16:creationId xmlns:a16="http://schemas.microsoft.com/office/drawing/2014/main" id="{45634463-B49F-494D-A171-BBF2C2179D93}"/>
              </a:ext>
            </a:extLst>
          </p:cNvPr>
          <p:cNvSpPr txBox="1"/>
          <p:nvPr/>
        </p:nvSpPr>
        <p:spPr>
          <a:xfrm>
            <a:off x="3276600" y="4419600"/>
            <a:ext cx="4876800" cy="1754326"/>
          </a:xfrm>
          <a:prstGeom prst="rect">
            <a:avLst/>
          </a:prstGeom>
          <a:noFill/>
        </p:spPr>
        <p:txBody>
          <a:bodyPr wrap="square" rtlCol="0">
            <a:spAutoFit/>
          </a:bodyPr>
          <a:lstStyle/>
          <a:p>
            <a:r>
              <a:rPr lang="en-US" dirty="0"/>
              <a:t>	Three Ways to Get Started:</a:t>
            </a:r>
          </a:p>
          <a:p>
            <a:pPr marL="285750" indent="-285750">
              <a:buFont typeface="Wingdings" panose="05000000000000000000" pitchFamily="2" charset="2"/>
              <a:buChar char="v"/>
            </a:pPr>
            <a:r>
              <a:rPr lang="en-US" dirty="0"/>
              <a:t>PBIS</a:t>
            </a:r>
          </a:p>
          <a:p>
            <a:pPr marL="285750" indent="-285750">
              <a:buFont typeface="Wingdings" panose="05000000000000000000" pitchFamily="2" charset="2"/>
              <a:buChar char="v"/>
            </a:pPr>
            <a:r>
              <a:rPr lang="en-US" dirty="0"/>
              <a:t>Character Education</a:t>
            </a:r>
          </a:p>
          <a:p>
            <a:pPr marL="285750" indent="-285750">
              <a:buFont typeface="Wingdings" panose="05000000000000000000" pitchFamily="2" charset="2"/>
              <a:buChar char="v"/>
            </a:pPr>
            <a:r>
              <a:rPr lang="en-US" dirty="0"/>
              <a:t>Trauma-Sensitive Classrooms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5496059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6">
      <a:dk1>
        <a:sysClr val="windowText" lastClr="000000"/>
      </a:dk1>
      <a:lt1>
        <a:sysClr val="window" lastClr="FFFFFF"/>
      </a:lt1>
      <a:dk2>
        <a:srgbClr val="FFFFFF"/>
      </a:dk2>
      <a:lt2>
        <a:srgbClr val="003F5E"/>
      </a:lt2>
      <a:accent1>
        <a:srgbClr val="003F5E"/>
      </a:accent1>
      <a:accent2>
        <a:srgbClr val="6D9FB9"/>
      </a:accent2>
      <a:accent3>
        <a:srgbClr val="78A22F"/>
      </a:accent3>
      <a:accent4>
        <a:srgbClr val="B4C98B"/>
      </a:accent4>
      <a:accent5>
        <a:srgbClr val="C8CACD"/>
      </a:accent5>
      <a:accent6>
        <a:srgbClr val="FFFFFF"/>
      </a:accent6>
      <a:hlink>
        <a:srgbClr val="0070C0"/>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1608</TotalTime>
  <Words>3248</Words>
  <Application>Microsoft Macintosh PowerPoint</Application>
  <PresentationFormat>On-screen Show (4:3)</PresentationFormat>
  <Paragraphs>232</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Courier New</vt:lpstr>
      <vt:lpstr>Georgia</vt:lpstr>
      <vt:lpstr>objektiv-mk1</vt:lpstr>
      <vt:lpstr>Open Sans</vt:lpstr>
      <vt:lpstr>Roboto</vt:lpstr>
      <vt:lpstr>Wingdings</vt:lpstr>
      <vt:lpstr>Wingdings 2</vt:lpstr>
      <vt:lpstr>Civic</vt:lpstr>
      <vt:lpstr>Educating the Whole Child</vt:lpstr>
      <vt:lpstr>Essential Questions</vt:lpstr>
      <vt:lpstr>What is the Whole Child Framework?</vt:lpstr>
      <vt:lpstr>PowerPoint Presentation</vt:lpstr>
      <vt:lpstr>PowerPoint Presentation</vt:lpstr>
      <vt:lpstr>PowerPoint Presentation</vt:lpstr>
      <vt:lpstr>PowerPoint Presentation</vt:lpstr>
      <vt:lpstr>Why do we need the Whole Child approach?</vt:lpstr>
      <vt:lpstr>How do we educate the Whole Child? </vt:lpstr>
      <vt:lpstr>What is Positive Behavior Intervention and Support (PBIS)?</vt:lpstr>
      <vt:lpstr>Traditional Discipline vs. PBIS</vt:lpstr>
      <vt:lpstr>Best Practices for PBIS </vt:lpstr>
      <vt:lpstr>What is Character Education?</vt:lpstr>
      <vt:lpstr>The Importance of Character Education</vt:lpstr>
      <vt:lpstr> How to Implement Character Education in Your District</vt:lpstr>
      <vt:lpstr>Your Brain on Trauma</vt:lpstr>
      <vt:lpstr>What is Trauma?</vt:lpstr>
      <vt:lpstr>Trauma-Sensitive Strategies</vt:lpstr>
      <vt:lpstr>PowerPoint Presentation</vt:lpstr>
      <vt:lpstr>Resources</vt:lpstr>
      <vt:lpstr>Thank You!</vt:lpstr>
    </vt:vector>
  </TitlesOfParts>
  <Company>MVESC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ktatman</dc:creator>
  <cp:lastModifiedBy>Stephanie Oswald</cp:lastModifiedBy>
  <cp:revision>18</cp:revision>
  <cp:lastPrinted>2021-10-08T18:07:38Z</cp:lastPrinted>
  <dcterms:created xsi:type="dcterms:W3CDTF">2013-06-19T18:47:45Z</dcterms:created>
  <dcterms:modified xsi:type="dcterms:W3CDTF">2023-07-16T15:50:04Z</dcterms:modified>
</cp:coreProperties>
</file>