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3"/>
  </p:notesMasterIdLst>
  <p:sldIdLst>
    <p:sldId id="256" r:id="rId2"/>
    <p:sldId id="257"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5" r:id="rId19"/>
    <p:sldId id="286" r:id="rId20"/>
    <p:sldId id="284" r:id="rId21"/>
    <p:sldId id="28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98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E94F9FC-3264-48A8-9946-0DED263C045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3F21EC4-7479-466A-9E54-EF9289E04FBA}">
      <dgm:prSet/>
      <dgm:spPr/>
      <dgm:t>
        <a:bodyPr/>
        <a:lstStyle/>
        <a:p>
          <a:r>
            <a:rPr lang="en-US"/>
            <a:t>Since 2013 when STRS initiated a 1-year freeze of the Cost of Living Allowance (COLA) STRS retirees have suffered financially. Even though COLA was restored in 2014, the promised 3% COLA was reduced to 2% until 2016 then eliminated in 2017.  STRS benefits for all STRS beneficiaries were reduced through the elimination of a promised, guaranteed COLA in 2017.</a:t>
          </a:r>
        </a:p>
      </dgm:t>
    </dgm:pt>
    <dgm:pt modelId="{A14EA71A-FB01-48BB-81BF-79A565C39F31}" type="parTrans" cxnId="{F9019E48-E1BC-4359-8850-BC27D3D9C918}">
      <dgm:prSet/>
      <dgm:spPr/>
      <dgm:t>
        <a:bodyPr/>
        <a:lstStyle/>
        <a:p>
          <a:endParaRPr lang="en-US"/>
        </a:p>
      </dgm:t>
    </dgm:pt>
    <dgm:pt modelId="{A8E189BC-7F60-4C91-BF90-94270F6684DC}" type="sibTrans" cxnId="{F9019E48-E1BC-4359-8850-BC27D3D9C918}">
      <dgm:prSet/>
      <dgm:spPr/>
      <dgm:t>
        <a:bodyPr/>
        <a:lstStyle/>
        <a:p>
          <a:endParaRPr lang="en-US"/>
        </a:p>
      </dgm:t>
    </dgm:pt>
    <dgm:pt modelId="{C1257FDE-3EB3-428A-B86B-FFF95AA5F1CE}">
      <dgm:prSet/>
      <dgm:spPr>
        <a:solidFill>
          <a:srgbClr val="FFC000"/>
        </a:solidFill>
      </dgm:spPr>
      <dgm:t>
        <a:bodyPr/>
        <a:lstStyle/>
        <a:p>
          <a:r>
            <a:rPr lang="en-US"/>
            <a:t>ORTA opposed the 2017 action taken by the STRS board of trustees after the staff at STRS proposed this drastic measure. STRS presented this reduction in guaranteed benefits as a temporary measure, to achieve the goal of 100% funded status.</a:t>
          </a:r>
        </a:p>
      </dgm:t>
    </dgm:pt>
    <dgm:pt modelId="{D1200A95-ED32-4622-91DE-FDB4595387B4}" type="parTrans" cxnId="{03FA2120-195B-4DEA-9F66-F72B442B93CE}">
      <dgm:prSet/>
      <dgm:spPr/>
      <dgm:t>
        <a:bodyPr/>
        <a:lstStyle/>
        <a:p>
          <a:endParaRPr lang="en-US"/>
        </a:p>
      </dgm:t>
    </dgm:pt>
    <dgm:pt modelId="{395B9DB5-7729-4DCF-AB1E-4B4D3E5E2859}" type="sibTrans" cxnId="{03FA2120-195B-4DEA-9F66-F72B442B93CE}">
      <dgm:prSet/>
      <dgm:spPr/>
      <dgm:t>
        <a:bodyPr/>
        <a:lstStyle/>
        <a:p>
          <a:endParaRPr lang="en-US"/>
        </a:p>
      </dgm:t>
    </dgm:pt>
    <dgm:pt modelId="{FED4147A-90A6-40D3-924D-BE1A6FBDD089}">
      <dgm:prSet/>
      <dgm:spPr>
        <a:solidFill>
          <a:srgbClr val="FF0000"/>
        </a:solidFill>
      </dgm:spPr>
      <dgm:t>
        <a:bodyPr/>
        <a:lstStyle/>
        <a:p>
          <a:r>
            <a:rPr lang="en-US"/>
            <a:t>Many other options were offered by various stakeholders, however, STRS staff were focused on ‘getting rid of COLA for retirees’</a:t>
          </a:r>
        </a:p>
      </dgm:t>
    </dgm:pt>
    <dgm:pt modelId="{BD2AC52D-0CB7-4D7F-AA6A-5323D70AAE6C}" type="parTrans" cxnId="{E8E041FF-EFB4-47FF-A788-F86640287C9C}">
      <dgm:prSet/>
      <dgm:spPr/>
      <dgm:t>
        <a:bodyPr/>
        <a:lstStyle/>
        <a:p>
          <a:endParaRPr lang="en-US"/>
        </a:p>
      </dgm:t>
    </dgm:pt>
    <dgm:pt modelId="{CF26DDBD-99E2-47A8-BDC8-C83F7D715C82}" type="sibTrans" cxnId="{E8E041FF-EFB4-47FF-A788-F86640287C9C}">
      <dgm:prSet/>
      <dgm:spPr/>
      <dgm:t>
        <a:bodyPr/>
        <a:lstStyle/>
        <a:p>
          <a:endParaRPr lang="en-US"/>
        </a:p>
      </dgm:t>
    </dgm:pt>
    <dgm:pt modelId="{2BB7D5B1-3494-914C-A773-9E0D5331FB84}" type="pres">
      <dgm:prSet presAssocID="{1E94F9FC-3264-48A8-9946-0DED263C045D}" presName="linear" presStyleCnt="0">
        <dgm:presLayoutVars>
          <dgm:animLvl val="lvl"/>
          <dgm:resizeHandles val="exact"/>
        </dgm:presLayoutVars>
      </dgm:prSet>
      <dgm:spPr/>
      <dgm:t>
        <a:bodyPr/>
        <a:lstStyle/>
        <a:p>
          <a:endParaRPr lang="en-US"/>
        </a:p>
      </dgm:t>
    </dgm:pt>
    <dgm:pt modelId="{00A42BF5-247E-C94F-9BD7-FA81E4AC9396}" type="pres">
      <dgm:prSet presAssocID="{93F21EC4-7479-466A-9E54-EF9289E04FBA}" presName="parentText" presStyleLbl="node1" presStyleIdx="0" presStyleCnt="3">
        <dgm:presLayoutVars>
          <dgm:chMax val="0"/>
          <dgm:bulletEnabled val="1"/>
        </dgm:presLayoutVars>
      </dgm:prSet>
      <dgm:spPr/>
      <dgm:t>
        <a:bodyPr/>
        <a:lstStyle/>
        <a:p>
          <a:endParaRPr lang="en-US"/>
        </a:p>
      </dgm:t>
    </dgm:pt>
    <dgm:pt modelId="{258F8C2E-374C-F546-B2C2-7CBDE7110CD5}" type="pres">
      <dgm:prSet presAssocID="{A8E189BC-7F60-4C91-BF90-94270F6684DC}" presName="spacer" presStyleCnt="0"/>
      <dgm:spPr/>
    </dgm:pt>
    <dgm:pt modelId="{72AC6AE1-2FAF-7A47-ACA8-1913803566FF}" type="pres">
      <dgm:prSet presAssocID="{C1257FDE-3EB3-428A-B86B-FFF95AA5F1CE}" presName="parentText" presStyleLbl="node1" presStyleIdx="1" presStyleCnt="3">
        <dgm:presLayoutVars>
          <dgm:chMax val="0"/>
          <dgm:bulletEnabled val="1"/>
        </dgm:presLayoutVars>
      </dgm:prSet>
      <dgm:spPr/>
      <dgm:t>
        <a:bodyPr/>
        <a:lstStyle/>
        <a:p>
          <a:endParaRPr lang="en-US"/>
        </a:p>
      </dgm:t>
    </dgm:pt>
    <dgm:pt modelId="{34881E0E-1A53-ED4B-8184-71CCDC9F00A0}" type="pres">
      <dgm:prSet presAssocID="{395B9DB5-7729-4DCF-AB1E-4B4D3E5E2859}" presName="spacer" presStyleCnt="0"/>
      <dgm:spPr/>
    </dgm:pt>
    <dgm:pt modelId="{F1A28B86-02B0-544E-B11E-5AAADB3B7831}" type="pres">
      <dgm:prSet presAssocID="{FED4147A-90A6-40D3-924D-BE1A6FBDD089}" presName="parentText" presStyleLbl="node1" presStyleIdx="2" presStyleCnt="3">
        <dgm:presLayoutVars>
          <dgm:chMax val="0"/>
          <dgm:bulletEnabled val="1"/>
        </dgm:presLayoutVars>
      </dgm:prSet>
      <dgm:spPr/>
      <dgm:t>
        <a:bodyPr/>
        <a:lstStyle/>
        <a:p>
          <a:endParaRPr lang="en-US"/>
        </a:p>
      </dgm:t>
    </dgm:pt>
  </dgm:ptLst>
  <dgm:cxnLst>
    <dgm:cxn modelId="{03FA2120-195B-4DEA-9F66-F72B442B93CE}" srcId="{1E94F9FC-3264-48A8-9946-0DED263C045D}" destId="{C1257FDE-3EB3-428A-B86B-FFF95AA5F1CE}" srcOrd="1" destOrd="0" parTransId="{D1200A95-ED32-4622-91DE-FDB4595387B4}" sibTransId="{395B9DB5-7729-4DCF-AB1E-4B4D3E5E2859}"/>
    <dgm:cxn modelId="{D8B7D7DA-39C8-D749-B949-70D049877C41}" type="presOf" srcId="{93F21EC4-7479-466A-9E54-EF9289E04FBA}" destId="{00A42BF5-247E-C94F-9BD7-FA81E4AC9396}" srcOrd="0" destOrd="0" presId="urn:microsoft.com/office/officeart/2005/8/layout/vList2"/>
    <dgm:cxn modelId="{5B376B9F-9BA2-374A-8F1F-E14461B8AC94}" type="presOf" srcId="{C1257FDE-3EB3-428A-B86B-FFF95AA5F1CE}" destId="{72AC6AE1-2FAF-7A47-ACA8-1913803566FF}" srcOrd="0" destOrd="0" presId="urn:microsoft.com/office/officeart/2005/8/layout/vList2"/>
    <dgm:cxn modelId="{15C58A57-C306-C045-BE82-2D8CC9A6256D}" type="presOf" srcId="{1E94F9FC-3264-48A8-9946-0DED263C045D}" destId="{2BB7D5B1-3494-914C-A773-9E0D5331FB84}" srcOrd="0" destOrd="0" presId="urn:microsoft.com/office/officeart/2005/8/layout/vList2"/>
    <dgm:cxn modelId="{E8E041FF-EFB4-47FF-A788-F86640287C9C}" srcId="{1E94F9FC-3264-48A8-9946-0DED263C045D}" destId="{FED4147A-90A6-40D3-924D-BE1A6FBDD089}" srcOrd="2" destOrd="0" parTransId="{BD2AC52D-0CB7-4D7F-AA6A-5323D70AAE6C}" sibTransId="{CF26DDBD-99E2-47A8-BDC8-C83F7D715C82}"/>
    <dgm:cxn modelId="{F9019E48-E1BC-4359-8850-BC27D3D9C918}" srcId="{1E94F9FC-3264-48A8-9946-0DED263C045D}" destId="{93F21EC4-7479-466A-9E54-EF9289E04FBA}" srcOrd="0" destOrd="0" parTransId="{A14EA71A-FB01-48BB-81BF-79A565C39F31}" sibTransId="{A8E189BC-7F60-4C91-BF90-94270F6684DC}"/>
    <dgm:cxn modelId="{D9CA5795-4A99-5D41-9A1C-38B0F2ED131F}" type="presOf" srcId="{FED4147A-90A6-40D3-924D-BE1A6FBDD089}" destId="{F1A28B86-02B0-544E-B11E-5AAADB3B7831}" srcOrd="0" destOrd="0" presId="urn:microsoft.com/office/officeart/2005/8/layout/vList2"/>
    <dgm:cxn modelId="{412103F4-EB59-BF44-9853-3D96ABA89CF2}" type="presParOf" srcId="{2BB7D5B1-3494-914C-A773-9E0D5331FB84}" destId="{00A42BF5-247E-C94F-9BD7-FA81E4AC9396}" srcOrd="0" destOrd="0" presId="urn:microsoft.com/office/officeart/2005/8/layout/vList2"/>
    <dgm:cxn modelId="{E10050A3-D97F-834C-94EB-AFD3AAE5527F}" type="presParOf" srcId="{2BB7D5B1-3494-914C-A773-9E0D5331FB84}" destId="{258F8C2E-374C-F546-B2C2-7CBDE7110CD5}" srcOrd="1" destOrd="0" presId="urn:microsoft.com/office/officeart/2005/8/layout/vList2"/>
    <dgm:cxn modelId="{D2E95EDA-95B5-BE45-ABAE-9717BABE8700}" type="presParOf" srcId="{2BB7D5B1-3494-914C-A773-9E0D5331FB84}" destId="{72AC6AE1-2FAF-7A47-ACA8-1913803566FF}" srcOrd="2" destOrd="0" presId="urn:microsoft.com/office/officeart/2005/8/layout/vList2"/>
    <dgm:cxn modelId="{48B63E92-1E0D-7841-854E-C31A8786BF81}" type="presParOf" srcId="{2BB7D5B1-3494-914C-A773-9E0D5331FB84}" destId="{34881E0E-1A53-ED4B-8184-71CCDC9F00A0}" srcOrd="3" destOrd="0" presId="urn:microsoft.com/office/officeart/2005/8/layout/vList2"/>
    <dgm:cxn modelId="{1CECF77D-C526-0B4E-B72A-6ECAEAECB0E3}" type="presParOf" srcId="{2BB7D5B1-3494-914C-A773-9E0D5331FB84}" destId="{F1A28B86-02B0-544E-B11E-5AAADB3B783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8A3604A-A9AA-48AF-84AC-B534EAB4E1E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F992420-0695-4431-8E06-882297096C45}">
      <dgm:prSet/>
      <dgm:spPr/>
      <dgm:t>
        <a:bodyPr/>
        <a:lstStyle/>
        <a:p>
          <a:r>
            <a:rPr lang="en-US" dirty="0"/>
            <a:t>Benchmark Financial has filed 2 Ohio Supreme Court actions to compel STRS to provide the information requested.</a:t>
          </a:r>
        </a:p>
      </dgm:t>
    </dgm:pt>
    <dgm:pt modelId="{1FC48954-DB54-4E6C-A332-66B9087CEB8B}" type="parTrans" cxnId="{77ED36BB-C5A0-4D67-8DBC-1458E9863E2C}">
      <dgm:prSet/>
      <dgm:spPr/>
      <dgm:t>
        <a:bodyPr/>
        <a:lstStyle/>
        <a:p>
          <a:endParaRPr lang="en-US"/>
        </a:p>
      </dgm:t>
    </dgm:pt>
    <dgm:pt modelId="{4CEF5974-253B-450E-8EFB-9A32C0990498}" type="sibTrans" cxnId="{77ED36BB-C5A0-4D67-8DBC-1458E9863E2C}">
      <dgm:prSet/>
      <dgm:spPr/>
      <dgm:t>
        <a:bodyPr/>
        <a:lstStyle/>
        <a:p>
          <a:endParaRPr lang="en-US"/>
        </a:p>
      </dgm:t>
    </dgm:pt>
    <dgm:pt modelId="{00689D8C-9D1E-4E86-BB23-8B3A8A4F763F}">
      <dgm:prSet/>
      <dgm:spPr>
        <a:solidFill>
          <a:srgbClr val="FFC000"/>
        </a:solidFill>
      </dgm:spPr>
      <dgm:t>
        <a:bodyPr/>
        <a:lstStyle/>
        <a:p>
          <a:r>
            <a:rPr lang="en-US" dirty="0"/>
            <a:t>STRS claims to be transparent and often boasts that it is the most transparent agency in the State of Ohio.</a:t>
          </a:r>
        </a:p>
      </dgm:t>
    </dgm:pt>
    <dgm:pt modelId="{4F8F2AD8-83D7-4F5F-AE15-C347E0E7F5FD}" type="parTrans" cxnId="{5E61E5C3-1D18-4139-BEF3-CF50859104B0}">
      <dgm:prSet/>
      <dgm:spPr/>
      <dgm:t>
        <a:bodyPr/>
        <a:lstStyle/>
        <a:p>
          <a:endParaRPr lang="en-US"/>
        </a:p>
      </dgm:t>
    </dgm:pt>
    <dgm:pt modelId="{2CCC33BE-535D-4861-A142-13FE7AD3C0B9}" type="sibTrans" cxnId="{5E61E5C3-1D18-4139-BEF3-CF50859104B0}">
      <dgm:prSet/>
      <dgm:spPr/>
      <dgm:t>
        <a:bodyPr/>
        <a:lstStyle/>
        <a:p>
          <a:endParaRPr lang="en-US"/>
        </a:p>
      </dgm:t>
    </dgm:pt>
    <dgm:pt modelId="{D2082D11-112C-45B5-B5A9-4F1559FC114F}">
      <dgm:prSet/>
      <dgm:spPr>
        <a:solidFill>
          <a:srgbClr val="FF0000"/>
        </a:solidFill>
      </dgm:spPr>
      <dgm:t>
        <a:bodyPr/>
        <a:lstStyle/>
        <a:p>
          <a:r>
            <a:rPr lang="en-US" dirty="0"/>
            <a:t>Why then, does STRS not share with its members the amount of money invested in its alternative accounts/ Or share the costs associated with those investments? </a:t>
          </a:r>
        </a:p>
      </dgm:t>
    </dgm:pt>
    <dgm:pt modelId="{CBBE393A-265E-4BEC-BC4F-E731C87E5AFA}" type="parTrans" cxnId="{C369CC81-82BF-4D49-9288-88350BDF8376}">
      <dgm:prSet/>
      <dgm:spPr/>
      <dgm:t>
        <a:bodyPr/>
        <a:lstStyle/>
        <a:p>
          <a:endParaRPr lang="en-US"/>
        </a:p>
      </dgm:t>
    </dgm:pt>
    <dgm:pt modelId="{3CAD3095-302F-40C9-88A7-AAE5FE3B0CA6}" type="sibTrans" cxnId="{C369CC81-82BF-4D49-9288-88350BDF8376}">
      <dgm:prSet/>
      <dgm:spPr/>
      <dgm:t>
        <a:bodyPr/>
        <a:lstStyle/>
        <a:p>
          <a:endParaRPr lang="en-US"/>
        </a:p>
      </dgm:t>
    </dgm:pt>
    <dgm:pt modelId="{84DD4DBF-1A23-C84A-9F88-07EFFABAA613}" type="pres">
      <dgm:prSet presAssocID="{F8A3604A-A9AA-48AF-84AC-B534EAB4E1E8}" presName="linear" presStyleCnt="0">
        <dgm:presLayoutVars>
          <dgm:animLvl val="lvl"/>
          <dgm:resizeHandles val="exact"/>
        </dgm:presLayoutVars>
      </dgm:prSet>
      <dgm:spPr/>
      <dgm:t>
        <a:bodyPr/>
        <a:lstStyle/>
        <a:p>
          <a:endParaRPr lang="en-US"/>
        </a:p>
      </dgm:t>
    </dgm:pt>
    <dgm:pt modelId="{0C6D46CA-4871-A244-BE04-EC0ABE4118E4}" type="pres">
      <dgm:prSet presAssocID="{9F992420-0695-4431-8E06-882297096C45}" presName="parentText" presStyleLbl="node1" presStyleIdx="0" presStyleCnt="3">
        <dgm:presLayoutVars>
          <dgm:chMax val="0"/>
          <dgm:bulletEnabled val="1"/>
        </dgm:presLayoutVars>
      </dgm:prSet>
      <dgm:spPr/>
      <dgm:t>
        <a:bodyPr/>
        <a:lstStyle/>
        <a:p>
          <a:endParaRPr lang="en-US"/>
        </a:p>
      </dgm:t>
    </dgm:pt>
    <dgm:pt modelId="{FBE98DB9-8840-C546-9F41-B5DD9C74F998}" type="pres">
      <dgm:prSet presAssocID="{4CEF5974-253B-450E-8EFB-9A32C0990498}" presName="spacer" presStyleCnt="0"/>
      <dgm:spPr/>
    </dgm:pt>
    <dgm:pt modelId="{D2CDE258-C768-9D4E-A623-28BEAC89B7BF}" type="pres">
      <dgm:prSet presAssocID="{00689D8C-9D1E-4E86-BB23-8B3A8A4F763F}" presName="parentText" presStyleLbl="node1" presStyleIdx="1" presStyleCnt="3">
        <dgm:presLayoutVars>
          <dgm:chMax val="0"/>
          <dgm:bulletEnabled val="1"/>
        </dgm:presLayoutVars>
      </dgm:prSet>
      <dgm:spPr/>
      <dgm:t>
        <a:bodyPr/>
        <a:lstStyle/>
        <a:p>
          <a:endParaRPr lang="en-US"/>
        </a:p>
      </dgm:t>
    </dgm:pt>
    <dgm:pt modelId="{73C7F28B-7968-734F-9D74-E6F038B0B68C}" type="pres">
      <dgm:prSet presAssocID="{2CCC33BE-535D-4861-A142-13FE7AD3C0B9}" presName="spacer" presStyleCnt="0"/>
      <dgm:spPr/>
    </dgm:pt>
    <dgm:pt modelId="{E0837222-B12B-3D48-825F-B27BE8133DDE}" type="pres">
      <dgm:prSet presAssocID="{D2082D11-112C-45B5-B5A9-4F1559FC114F}" presName="parentText" presStyleLbl="node1" presStyleIdx="2" presStyleCnt="3">
        <dgm:presLayoutVars>
          <dgm:chMax val="0"/>
          <dgm:bulletEnabled val="1"/>
        </dgm:presLayoutVars>
      </dgm:prSet>
      <dgm:spPr/>
      <dgm:t>
        <a:bodyPr/>
        <a:lstStyle/>
        <a:p>
          <a:endParaRPr lang="en-US"/>
        </a:p>
      </dgm:t>
    </dgm:pt>
  </dgm:ptLst>
  <dgm:cxnLst>
    <dgm:cxn modelId="{3AFB545F-CB5B-5E42-AE61-DF8470E10F0E}" type="presOf" srcId="{F8A3604A-A9AA-48AF-84AC-B534EAB4E1E8}" destId="{84DD4DBF-1A23-C84A-9F88-07EFFABAA613}" srcOrd="0" destOrd="0" presId="urn:microsoft.com/office/officeart/2005/8/layout/vList2"/>
    <dgm:cxn modelId="{C369CC81-82BF-4D49-9288-88350BDF8376}" srcId="{F8A3604A-A9AA-48AF-84AC-B534EAB4E1E8}" destId="{D2082D11-112C-45B5-B5A9-4F1559FC114F}" srcOrd="2" destOrd="0" parTransId="{CBBE393A-265E-4BEC-BC4F-E731C87E5AFA}" sibTransId="{3CAD3095-302F-40C9-88A7-AAE5FE3B0CA6}"/>
    <dgm:cxn modelId="{4CEE67BC-42A6-0D43-94AE-51C282280A8B}" type="presOf" srcId="{00689D8C-9D1E-4E86-BB23-8B3A8A4F763F}" destId="{D2CDE258-C768-9D4E-A623-28BEAC89B7BF}" srcOrd="0" destOrd="0" presId="urn:microsoft.com/office/officeart/2005/8/layout/vList2"/>
    <dgm:cxn modelId="{B29AFE14-62BE-CF42-8D49-014FA93F7409}" type="presOf" srcId="{D2082D11-112C-45B5-B5A9-4F1559FC114F}" destId="{E0837222-B12B-3D48-825F-B27BE8133DDE}" srcOrd="0" destOrd="0" presId="urn:microsoft.com/office/officeart/2005/8/layout/vList2"/>
    <dgm:cxn modelId="{77ED36BB-C5A0-4D67-8DBC-1458E9863E2C}" srcId="{F8A3604A-A9AA-48AF-84AC-B534EAB4E1E8}" destId="{9F992420-0695-4431-8E06-882297096C45}" srcOrd="0" destOrd="0" parTransId="{1FC48954-DB54-4E6C-A332-66B9087CEB8B}" sibTransId="{4CEF5974-253B-450E-8EFB-9A32C0990498}"/>
    <dgm:cxn modelId="{5E61E5C3-1D18-4139-BEF3-CF50859104B0}" srcId="{F8A3604A-A9AA-48AF-84AC-B534EAB4E1E8}" destId="{00689D8C-9D1E-4E86-BB23-8B3A8A4F763F}" srcOrd="1" destOrd="0" parTransId="{4F8F2AD8-83D7-4F5F-AE15-C347E0E7F5FD}" sibTransId="{2CCC33BE-535D-4861-A142-13FE7AD3C0B9}"/>
    <dgm:cxn modelId="{2134B81D-05B5-A746-A3D7-3B5BEF774FB0}" type="presOf" srcId="{9F992420-0695-4431-8E06-882297096C45}" destId="{0C6D46CA-4871-A244-BE04-EC0ABE4118E4}" srcOrd="0" destOrd="0" presId="urn:microsoft.com/office/officeart/2005/8/layout/vList2"/>
    <dgm:cxn modelId="{6D76C96D-E434-8C43-A706-CC83D5B73019}" type="presParOf" srcId="{84DD4DBF-1A23-C84A-9F88-07EFFABAA613}" destId="{0C6D46CA-4871-A244-BE04-EC0ABE4118E4}" srcOrd="0" destOrd="0" presId="urn:microsoft.com/office/officeart/2005/8/layout/vList2"/>
    <dgm:cxn modelId="{F89FC7F0-2FE4-8B4B-8CDD-554793969178}" type="presParOf" srcId="{84DD4DBF-1A23-C84A-9F88-07EFFABAA613}" destId="{FBE98DB9-8840-C546-9F41-B5DD9C74F998}" srcOrd="1" destOrd="0" presId="urn:microsoft.com/office/officeart/2005/8/layout/vList2"/>
    <dgm:cxn modelId="{36416F99-E293-4A49-9CAA-F1D6CCA5E0C2}" type="presParOf" srcId="{84DD4DBF-1A23-C84A-9F88-07EFFABAA613}" destId="{D2CDE258-C768-9D4E-A623-28BEAC89B7BF}" srcOrd="2" destOrd="0" presId="urn:microsoft.com/office/officeart/2005/8/layout/vList2"/>
    <dgm:cxn modelId="{7B9215EA-603C-804D-94AF-E2B2591CCCF1}" type="presParOf" srcId="{84DD4DBF-1A23-C84A-9F88-07EFFABAA613}" destId="{73C7F28B-7968-734F-9D74-E6F038B0B68C}" srcOrd="3" destOrd="0" presId="urn:microsoft.com/office/officeart/2005/8/layout/vList2"/>
    <dgm:cxn modelId="{0F2066EC-E0BF-2F40-BBA7-013F3FB1870A}" type="presParOf" srcId="{84DD4DBF-1A23-C84A-9F88-07EFFABAA613}" destId="{E0837222-B12B-3D48-825F-B27BE8133DD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A5E1191-A54F-481F-9A62-9796D150E5D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1EEFAC87-CFC0-44FF-95A5-4D81F305D182}">
      <dgm:prSet/>
      <dgm:spPr/>
      <dgm:t>
        <a:bodyPr/>
        <a:lstStyle/>
        <a:p>
          <a:r>
            <a:rPr lang="en-US" dirty="0"/>
            <a:t>STRS under reports its fees associated with the investment program. STRS claims that all fees and expenses are included and the investment earned are ‘net of fees and expenses’. Mr. Siedle located information in the public records of one of STRS’s external consultants that this is not the case. </a:t>
          </a:r>
        </a:p>
      </dgm:t>
    </dgm:pt>
    <dgm:pt modelId="{FD095125-EAAE-4481-9158-1BA14B88A1EA}" type="parTrans" cxnId="{1721017B-F307-4148-A056-D4D559A6470D}">
      <dgm:prSet/>
      <dgm:spPr/>
      <dgm:t>
        <a:bodyPr/>
        <a:lstStyle/>
        <a:p>
          <a:endParaRPr lang="en-US"/>
        </a:p>
      </dgm:t>
    </dgm:pt>
    <dgm:pt modelId="{C6B8F2CD-B7A2-429F-956C-729AC847178F}" type="sibTrans" cxnId="{1721017B-F307-4148-A056-D4D559A6470D}">
      <dgm:prSet/>
      <dgm:spPr/>
      <dgm:t>
        <a:bodyPr/>
        <a:lstStyle/>
        <a:p>
          <a:endParaRPr lang="en-US"/>
        </a:p>
      </dgm:t>
    </dgm:pt>
    <dgm:pt modelId="{A3EF4B87-E762-4475-987B-A5AC5B23617E}">
      <dgm:prSet/>
      <dgm:spPr/>
      <dgm:t>
        <a:bodyPr/>
        <a:lstStyle/>
        <a:p>
          <a:r>
            <a:rPr lang="en-US" dirty="0"/>
            <a:t>In fact, the report from CEM (STRS external consultant) states that STRS may not know the costs associated with its alternative investments. This under reporting is estimated to be $2 billion over the last 5 years.</a:t>
          </a:r>
        </a:p>
      </dgm:t>
    </dgm:pt>
    <dgm:pt modelId="{15E6645B-7460-46B8-AD22-052F0BFBB7FD}" type="parTrans" cxnId="{22123C3C-A17D-44ED-9582-2C599943EA3F}">
      <dgm:prSet/>
      <dgm:spPr/>
      <dgm:t>
        <a:bodyPr/>
        <a:lstStyle/>
        <a:p>
          <a:endParaRPr lang="en-US"/>
        </a:p>
      </dgm:t>
    </dgm:pt>
    <dgm:pt modelId="{AD308CE0-70DF-4943-9B6C-6260E3CF4308}" type="sibTrans" cxnId="{22123C3C-A17D-44ED-9582-2C599943EA3F}">
      <dgm:prSet/>
      <dgm:spPr/>
      <dgm:t>
        <a:bodyPr/>
        <a:lstStyle/>
        <a:p>
          <a:endParaRPr lang="en-US"/>
        </a:p>
      </dgm:t>
    </dgm:pt>
    <dgm:pt modelId="{FA687578-3BF3-453F-AFC1-E7BA077D0908}" type="pres">
      <dgm:prSet presAssocID="{DA5E1191-A54F-481F-9A62-9796D150E5D6}" presName="hierChild1" presStyleCnt="0">
        <dgm:presLayoutVars>
          <dgm:chPref val="1"/>
          <dgm:dir/>
          <dgm:animOne val="branch"/>
          <dgm:animLvl val="lvl"/>
          <dgm:resizeHandles/>
        </dgm:presLayoutVars>
      </dgm:prSet>
      <dgm:spPr/>
      <dgm:t>
        <a:bodyPr/>
        <a:lstStyle/>
        <a:p>
          <a:endParaRPr lang="en-US"/>
        </a:p>
      </dgm:t>
    </dgm:pt>
    <dgm:pt modelId="{8C34D87F-8F4C-4B51-AE42-D02263317C8C}" type="pres">
      <dgm:prSet presAssocID="{1EEFAC87-CFC0-44FF-95A5-4D81F305D182}" presName="hierRoot1" presStyleCnt="0"/>
      <dgm:spPr/>
    </dgm:pt>
    <dgm:pt modelId="{4D51ECBE-0C14-4031-A7CE-C006FD534537}" type="pres">
      <dgm:prSet presAssocID="{1EEFAC87-CFC0-44FF-95A5-4D81F305D182}" presName="composite" presStyleCnt="0"/>
      <dgm:spPr/>
    </dgm:pt>
    <dgm:pt modelId="{9B300E52-A370-47F6-9DE1-9A404F6A3F79}" type="pres">
      <dgm:prSet presAssocID="{1EEFAC87-CFC0-44FF-95A5-4D81F305D182}" presName="background" presStyleLbl="node0" presStyleIdx="0" presStyleCnt="2"/>
      <dgm:spPr/>
    </dgm:pt>
    <dgm:pt modelId="{4EB2A522-A81D-4357-BBF1-D5C403D5A463}" type="pres">
      <dgm:prSet presAssocID="{1EEFAC87-CFC0-44FF-95A5-4D81F305D182}" presName="text" presStyleLbl="fgAcc0" presStyleIdx="0" presStyleCnt="2">
        <dgm:presLayoutVars>
          <dgm:chPref val="3"/>
        </dgm:presLayoutVars>
      </dgm:prSet>
      <dgm:spPr/>
      <dgm:t>
        <a:bodyPr/>
        <a:lstStyle/>
        <a:p>
          <a:endParaRPr lang="en-US"/>
        </a:p>
      </dgm:t>
    </dgm:pt>
    <dgm:pt modelId="{571BD89A-FD4D-4B09-BAFC-CCE2A4112D2C}" type="pres">
      <dgm:prSet presAssocID="{1EEFAC87-CFC0-44FF-95A5-4D81F305D182}" presName="hierChild2" presStyleCnt="0"/>
      <dgm:spPr/>
    </dgm:pt>
    <dgm:pt modelId="{55F57E7D-4F71-4142-A83A-A29D36C10CBE}" type="pres">
      <dgm:prSet presAssocID="{A3EF4B87-E762-4475-987B-A5AC5B23617E}" presName="hierRoot1" presStyleCnt="0"/>
      <dgm:spPr/>
    </dgm:pt>
    <dgm:pt modelId="{89AA4B63-032D-4B15-B71F-0B995969CA75}" type="pres">
      <dgm:prSet presAssocID="{A3EF4B87-E762-4475-987B-A5AC5B23617E}" presName="composite" presStyleCnt="0"/>
      <dgm:spPr/>
    </dgm:pt>
    <dgm:pt modelId="{354BAF8F-544E-4D17-940E-714FC4D92453}" type="pres">
      <dgm:prSet presAssocID="{A3EF4B87-E762-4475-987B-A5AC5B23617E}" presName="background" presStyleLbl="node0" presStyleIdx="1" presStyleCnt="2"/>
      <dgm:spPr>
        <a:solidFill>
          <a:schemeClr val="accent2"/>
        </a:solidFill>
      </dgm:spPr>
    </dgm:pt>
    <dgm:pt modelId="{7476DB99-242D-4FDD-83C1-1AE3D552D6A6}" type="pres">
      <dgm:prSet presAssocID="{A3EF4B87-E762-4475-987B-A5AC5B23617E}" presName="text" presStyleLbl="fgAcc0" presStyleIdx="1" presStyleCnt="2">
        <dgm:presLayoutVars>
          <dgm:chPref val="3"/>
        </dgm:presLayoutVars>
      </dgm:prSet>
      <dgm:spPr/>
      <dgm:t>
        <a:bodyPr/>
        <a:lstStyle/>
        <a:p>
          <a:endParaRPr lang="en-US"/>
        </a:p>
      </dgm:t>
    </dgm:pt>
    <dgm:pt modelId="{5E55DF5B-43F3-4EA7-96EC-E119995024CC}" type="pres">
      <dgm:prSet presAssocID="{A3EF4B87-E762-4475-987B-A5AC5B23617E}" presName="hierChild2" presStyleCnt="0"/>
      <dgm:spPr/>
    </dgm:pt>
  </dgm:ptLst>
  <dgm:cxnLst>
    <dgm:cxn modelId="{240A7485-FBB9-4E40-8A1F-45CDA4A50E63}" type="presOf" srcId="{1EEFAC87-CFC0-44FF-95A5-4D81F305D182}" destId="{4EB2A522-A81D-4357-BBF1-D5C403D5A463}" srcOrd="0" destOrd="0" presId="urn:microsoft.com/office/officeart/2005/8/layout/hierarchy1"/>
    <dgm:cxn modelId="{1721017B-F307-4148-A056-D4D559A6470D}" srcId="{DA5E1191-A54F-481F-9A62-9796D150E5D6}" destId="{1EEFAC87-CFC0-44FF-95A5-4D81F305D182}" srcOrd="0" destOrd="0" parTransId="{FD095125-EAAE-4481-9158-1BA14B88A1EA}" sibTransId="{C6B8F2CD-B7A2-429F-956C-729AC847178F}"/>
    <dgm:cxn modelId="{E62B9DFF-A0B6-4727-818B-03B3E7B63C4B}" type="presOf" srcId="{A3EF4B87-E762-4475-987B-A5AC5B23617E}" destId="{7476DB99-242D-4FDD-83C1-1AE3D552D6A6}" srcOrd="0" destOrd="0" presId="urn:microsoft.com/office/officeart/2005/8/layout/hierarchy1"/>
    <dgm:cxn modelId="{DA387D86-DAF2-40EF-9739-1C6454EF6558}" type="presOf" srcId="{DA5E1191-A54F-481F-9A62-9796D150E5D6}" destId="{FA687578-3BF3-453F-AFC1-E7BA077D0908}" srcOrd="0" destOrd="0" presId="urn:microsoft.com/office/officeart/2005/8/layout/hierarchy1"/>
    <dgm:cxn modelId="{22123C3C-A17D-44ED-9582-2C599943EA3F}" srcId="{DA5E1191-A54F-481F-9A62-9796D150E5D6}" destId="{A3EF4B87-E762-4475-987B-A5AC5B23617E}" srcOrd="1" destOrd="0" parTransId="{15E6645B-7460-46B8-AD22-052F0BFBB7FD}" sibTransId="{AD308CE0-70DF-4943-9B6C-6260E3CF4308}"/>
    <dgm:cxn modelId="{93C60FE3-8C86-44AD-857E-E4AF37731833}" type="presParOf" srcId="{FA687578-3BF3-453F-AFC1-E7BA077D0908}" destId="{8C34D87F-8F4C-4B51-AE42-D02263317C8C}" srcOrd="0" destOrd="0" presId="urn:microsoft.com/office/officeart/2005/8/layout/hierarchy1"/>
    <dgm:cxn modelId="{EF1786CA-E3A0-4B84-A4EC-CF749BEBA40C}" type="presParOf" srcId="{8C34D87F-8F4C-4B51-AE42-D02263317C8C}" destId="{4D51ECBE-0C14-4031-A7CE-C006FD534537}" srcOrd="0" destOrd="0" presId="urn:microsoft.com/office/officeart/2005/8/layout/hierarchy1"/>
    <dgm:cxn modelId="{373C4BF0-9D57-40CB-9EC7-A222B43C1E40}" type="presParOf" srcId="{4D51ECBE-0C14-4031-A7CE-C006FD534537}" destId="{9B300E52-A370-47F6-9DE1-9A404F6A3F79}" srcOrd="0" destOrd="0" presId="urn:microsoft.com/office/officeart/2005/8/layout/hierarchy1"/>
    <dgm:cxn modelId="{B8BC0651-6D04-4A25-8D75-175E572A8E54}" type="presParOf" srcId="{4D51ECBE-0C14-4031-A7CE-C006FD534537}" destId="{4EB2A522-A81D-4357-BBF1-D5C403D5A463}" srcOrd="1" destOrd="0" presId="urn:microsoft.com/office/officeart/2005/8/layout/hierarchy1"/>
    <dgm:cxn modelId="{7AE38BA8-CC02-4484-AEC6-6325394EAAA4}" type="presParOf" srcId="{8C34D87F-8F4C-4B51-AE42-D02263317C8C}" destId="{571BD89A-FD4D-4B09-BAFC-CCE2A4112D2C}" srcOrd="1" destOrd="0" presId="urn:microsoft.com/office/officeart/2005/8/layout/hierarchy1"/>
    <dgm:cxn modelId="{904D06DF-B8C5-4DBD-86A9-C5CB42A1F44F}" type="presParOf" srcId="{FA687578-3BF3-453F-AFC1-E7BA077D0908}" destId="{55F57E7D-4F71-4142-A83A-A29D36C10CBE}" srcOrd="1" destOrd="0" presId="urn:microsoft.com/office/officeart/2005/8/layout/hierarchy1"/>
    <dgm:cxn modelId="{44F109F4-B2F2-429E-BA22-24F651C2AE5E}" type="presParOf" srcId="{55F57E7D-4F71-4142-A83A-A29D36C10CBE}" destId="{89AA4B63-032D-4B15-B71F-0B995969CA75}" srcOrd="0" destOrd="0" presId="urn:microsoft.com/office/officeart/2005/8/layout/hierarchy1"/>
    <dgm:cxn modelId="{7589850A-4FC1-4ABF-A314-8CDEFD197E67}" type="presParOf" srcId="{89AA4B63-032D-4B15-B71F-0B995969CA75}" destId="{354BAF8F-544E-4D17-940E-714FC4D92453}" srcOrd="0" destOrd="0" presId="urn:microsoft.com/office/officeart/2005/8/layout/hierarchy1"/>
    <dgm:cxn modelId="{72BDBCC8-3B11-4D12-A605-B8CEB68DA3EF}" type="presParOf" srcId="{89AA4B63-032D-4B15-B71F-0B995969CA75}" destId="{7476DB99-242D-4FDD-83C1-1AE3D552D6A6}" srcOrd="1" destOrd="0" presId="urn:microsoft.com/office/officeart/2005/8/layout/hierarchy1"/>
    <dgm:cxn modelId="{B6ABB764-9978-4210-A01F-038B1B4C9297}" type="presParOf" srcId="{55F57E7D-4F71-4142-A83A-A29D36C10CBE}" destId="{5E55DF5B-43F3-4EA7-96EC-E119995024C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DCD00F1-2B44-4082-AD22-2A58D7F20DDA}" type="doc">
      <dgm:prSet loTypeId="urn:microsoft.com/office/officeart/2018/2/layout/IconLabelList" loCatId="icon" qsTypeId="urn:microsoft.com/office/officeart/2005/8/quickstyle/simple1" qsCatId="simple" csTypeId="urn:microsoft.com/office/officeart/2018/5/colors/Iconchunking_neutralbg_accent4_2" csCatId="accent4" phldr="1"/>
      <dgm:spPr/>
      <dgm:t>
        <a:bodyPr/>
        <a:lstStyle/>
        <a:p>
          <a:endParaRPr lang="en-US"/>
        </a:p>
      </dgm:t>
    </dgm:pt>
    <dgm:pt modelId="{22862D14-38EA-4B0B-9A65-79D5300378D6}">
      <dgm:prSet/>
      <dgm:spPr/>
      <dgm:t>
        <a:bodyPr/>
        <a:lstStyle/>
        <a:p>
          <a:pPr algn="l">
            <a:lnSpc>
              <a:spcPct val="150000"/>
            </a:lnSpc>
          </a:pPr>
          <a:r>
            <a:rPr lang="en-US" dirty="0"/>
            <a:t>STRS does not add value to the pension system. Despite its claim that the investment staff at STRS add $100,000,000 to the bottom line at STRS, Mr. Siedle’s report states that the active management investments program at STRS </a:t>
          </a:r>
          <a:r>
            <a:rPr lang="en-US" b="1" i="1" dirty="0"/>
            <a:t>costs </a:t>
          </a:r>
          <a:r>
            <a:rPr lang="en-US" dirty="0"/>
            <a:t>the pension system $400,000,000 each year. </a:t>
          </a:r>
        </a:p>
      </dgm:t>
    </dgm:pt>
    <dgm:pt modelId="{334BDE20-7F4E-40B4-AD5C-21AD08D8D7BA}" type="parTrans" cxnId="{66DB2627-6278-45D6-8C9D-A936F1C97F34}">
      <dgm:prSet/>
      <dgm:spPr/>
      <dgm:t>
        <a:bodyPr/>
        <a:lstStyle/>
        <a:p>
          <a:endParaRPr lang="en-US"/>
        </a:p>
      </dgm:t>
    </dgm:pt>
    <dgm:pt modelId="{5FE70B68-D18D-49B9-9452-3DD9775F051A}" type="sibTrans" cxnId="{66DB2627-6278-45D6-8C9D-A936F1C97F34}">
      <dgm:prSet/>
      <dgm:spPr/>
      <dgm:t>
        <a:bodyPr/>
        <a:lstStyle/>
        <a:p>
          <a:endParaRPr lang="en-US"/>
        </a:p>
      </dgm:t>
    </dgm:pt>
    <dgm:pt modelId="{5B7E0B9B-51A8-47A1-93F8-5FB036E4EED9}">
      <dgm:prSet custT="1"/>
      <dgm:spPr/>
      <dgm:t>
        <a:bodyPr/>
        <a:lstStyle/>
        <a:p>
          <a:pPr algn="l">
            <a:lnSpc>
              <a:spcPct val="150000"/>
            </a:lnSpc>
          </a:pPr>
          <a:r>
            <a:rPr lang="en-US" sz="1200" dirty="0"/>
            <a:t>Finally, Mr. Siedle pointed out that STRS has ignored several findings of the 2006 audit of the system. STRS stated that they did not ignore the findings, but because they disagreed with the findings, they did not make changes. Really??</a:t>
          </a:r>
        </a:p>
      </dgm:t>
    </dgm:pt>
    <dgm:pt modelId="{1F61631C-D582-40B6-B6EE-C53A42F3DBE7}" type="parTrans" cxnId="{B16FBDEC-2B2B-4D65-AA10-737FD118BB19}">
      <dgm:prSet/>
      <dgm:spPr/>
      <dgm:t>
        <a:bodyPr/>
        <a:lstStyle/>
        <a:p>
          <a:endParaRPr lang="en-US"/>
        </a:p>
      </dgm:t>
    </dgm:pt>
    <dgm:pt modelId="{5934A559-C0A6-49A0-BCC8-B7CF7B50581A}" type="sibTrans" cxnId="{B16FBDEC-2B2B-4D65-AA10-737FD118BB19}">
      <dgm:prSet/>
      <dgm:spPr/>
      <dgm:t>
        <a:bodyPr/>
        <a:lstStyle/>
        <a:p>
          <a:endParaRPr lang="en-US"/>
        </a:p>
      </dgm:t>
    </dgm:pt>
    <dgm:pt modelId="{3971633F-A881-40AD-B825-5499B90CFEA8}" type="pres">
      <dgm:prSet presAssocID="{9DCD00F1-2B44-4082-AD22-2A58D7F20DDA}" presName="root" presStyleCnt="0">
        <dgm:presLayoutVars>
          <dgm:dir/>
          <dgm:resizeHandles val="exact"/>
        </dgm:presLayoutVars>
      </dgm:prSet>
      <dgm:spPr/>
      <dgm:t>
        <a:bodyPr/>
        <a:lstStyle/>
        <a:p>
          <a:endParaRPr lang="en-US"/>
        </a:p>
      </dgm:t>
    </dgm:pt>
    <dgm:pt modelId="{E03DA492-4AF4-4269-98D8-5D78DADE84D1}" type="pres">
      <dgm:prSet presAssocID="{22862D14-38EA-4B0B-9A65-79D5300378D6}" presName="compNode" presStyleCnt="0"/>
      <dgm:spPr/>
    </dgm:pt>
    <dgm:pt modelId="{C70564FE-A44C-4B49-8A65-4CC993682609}" type="pres">
      <dgm:prSet presAssocID="{22862D14-38EA-4B0B-9A65-79D5300378D6}" presName="iconRect" presStyleLbl="node1" presStyleIdx="0" presStyleCnt="2" custLinFactNeighborY="-47518"/>
      <dgm:spPr>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US"/>
        </a:p>
      </dgm:t>
      <dgm:extLst>
        <a:ext uri="{E40237B7-FDA0-4F09-8148-C483321AD2D9}">
          <dgm14:cNvPr xmlns:dgm14="http://schemas.microsoft.com/office/drawing/2010/diagram" id="0" name="" descr="Dollar"/>
        </a:ext>
      </dgm:extLst>
    </dgm:pt>
    <dgm:pt modelId="{A3B48A3E-2E73-467F-95B4-461EDA5DD43C}" type="pres">
      <dgm:prSet presAssocID="{22862D14-38EA-4B0B-9A65-79D5300378D6}" presName="spaceRect" presStyleCnt="0"/>
      <dgm:spPr/>
    </dgm:pt>
    <dgm:pt modelId="{DC59298A-7C27-4C23-99F3-E04CBAC7452D}" type="pres">
      <dgm:prSet presAssocID="{22862D14-38EA-4B0B-9A65-79D5300378D6}" presName="textRect" presStyleLbl="revTx" presStyleIdx="0" presStyleCnt="2" custAng="0" custScaleX="128951" custScaleY="231837">
        <dgm:presLayoutVars>
          <dgm:chMax val="1"/>
          <dgm:chPref val="1"/>
        </dgm:presLayoutVars>
      </dgm:prSet>
      <dgm:spPr/>
      <dgm:t>
        <a:bodyPr/>
        <a:lstStyle/>
        <a:p>
          <a:endParaRPr lang="en-US"/>
        </a:p>
      </dgm:t>
    </dgm:pt>
    <dgm:pt modelId="{BBD81F60-A515-47C5-B688-8C37052835B1}" type="pres">
      <dgm:prSet presAssocID="{5FE70B68-D18D-49B9-9452-3DD9775F051A}" presName="sibTrans" presStyleCnt="0"/>
      <dgm:spPr/>
    </dgm:pt>
    <dgm:pt modelId="{3DAEE282-9B5B-4B8A-9A66-2A21D9D92670}" type="pres">
      <dgm:prSet presAssocID="{5B7E0B9B-51A8-47A1-93F8-5FB036E4EED9}" presName="compNode" presStyleCnt="0"/>
      <dgm:spPr/>
    </dgm:pt>
    <dgm:pt modelId="{142807C4-F048-4C14-81FC-A586AB36B9F3}" type="pres">
      <dgm:prSet presAssocID="{5B7E0B9B-51A8-47A1-93F8-5FB036E4EED9}" presName="iconRect" presStyleLbl="node1" presStyleIdx="1" presStyleCnt="2" custLinFactNeighborY="-32399"/>
      <dgm:spPr>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US"/>
        </a:p>
      </dgm:t>
      <dgm:extLst>
        <a:ext uri="{E40237B7-FDA0-4F09-8148-C483321AD2D9}">
          <dgm14:cNvPr xmlns:dgm14="http://schemas.microsoft.com/office/drawing/2010/diagram" id="0" name="" descr="Judge"/>
        </a:ext>
      </dgm:extLst>
    </dgm:pt>
    <dgm:pt modelId="{0EFEDA7F-B9FC-43A7-9FB4-1C733E3C2CD1}" type="pres">
      <dgm:prSet presAssocID="{5B7E0B9B-51A8-47A1-93F8-5FB036E4EED9}" presName="spaceRect" presStyleCnt="0"/>
      <dgm:spPr/>
    </dgm:pt>
    <dgm:pt modelId="{7D7F2075-E71E-46A8-8A63-ADA545C9E833}" type="pres">
      <dgm:prSet presAssocID="{5B7E0B9B-51A8-47A1-93F8-5FB036E4EED9}" presName="textRect" presStyleLbl="revTx" presStyleIdx="1" presStyleCnt="2" custScaleX="216749" custScaleY="254903" custLinFactNeighborX="-971" custLinFactNeighborY="21376">
        <dgm:presLayoutVars>
          <dgm:chMax val="1"/>
          <dgm:chPref val="1"/>
        </dgm:presLayoutVars>
      </dgm:prSet>
      <dgm:spPr/>
      <dgm:t>
        <a:bodyPr/>
        <a:lstStyle/>
        <a:p>
          <a:endParaRPr lang="en-US"/>
        </a:p>
      </dgm:t>
    </dgm:pt>
  </dgm:ptLst>
  <dgm:cxnLst>
    <dgm:cxn modelId="{CD1B4371-CF2B-C045-8D6C-2D3E22AC0979}" type="presOf" srcId="{5B7E0B9B-51A8-47A1-93F8-5FB036E4EED9}" destId="{7D7F2075-E71E-46A8-8A63-ADA545C9E833}" srcOrd="0" destOrd="0" presId="urn:microsoft.com/office/officeart/2018/2/layout/IconLabelList"/>
    <dgm:cxn modelId="{655DC7D9-FBB2-3849-8285-14BDADBDF9AD}" type="presOf" srcId="{22862D14-38EA-4B0B-9A65-79D5300378D6}" destId="{DC59298A-7C27-4C23-99F3-E04CBAC7452D}" srcOrd="0" destOrd="0" presId="urn:microsoft.com/office/officeart/2018/2/layout/IconLabelList"/>
    <dgm:cxn modelId="{6D56DB67-93C2-5546-8162-56F28A6D5726}" type="presOf" srcId="{9DCD00F1-2B44-4082-AD22-2A58D7F20DDA}" destId="{3971633F-A881-40AD-B825-5499B90CFEA8}" srcOrd="0" destOrd="0" presId="urn:microsoft.com/office/officeart/2018/2/layout/IconLabelList"/>
    <dgm:cxn modelId="{B16FBDEC-2B2B-4D65-AA10-737FD118BB19}" srcId="{9DCD00F1-2B44-4082-AD22-2A58D7F20DDA}" destId="{5B7E0B9B-51A8-47A1-93F8-5FB036E4EED9}" srcOrd="1" destOrd="0" parTransId="{1F61631C-D582-40B6-B6EE-C53A42F3DBE7}" sibTransId="{5934A559-C0A6-49A0-BCC8-B7CF7B50581A}"/>
    <dgm:cxn modelId="{66DB2627-6278-45D6-8C9D-A936F1C97F34}" srcId="{9DCD00F1-2B44-4082-AD22-2A58D7F20DDA}" destId="{22862D14-38EA-4B0B-9A65-79D5300378D6}" srcOrd="0" destOrd="0" parTransId="{334BDE20-7F4E-40B4-AD5C-21AD08D8D7BA}" sibTransId="{5FE70B68-D18D-49B9-9452-3DD9775F051A}"/>
    <dgm:cxn modelId="{772DB1E7-59A4-BA4F-BDE1-CFC7639A7944}" type="presParOf" srcId="{3971633F-A881-40AD-B825-5499B90CFEA8}" destId="{E03DA492-4AF4-4269-98D8-5D78DADE84D1}" srcOrd="0" destOrd="0" presId="urn:microsoft.com/office/officeart/2018/2/layout/IconLabelList"/>
    <dgm:cxn modelId="{CC171168-0549-D94C-AAA1-80388DE859DE}" type="presParOf" srcId="{E03DA492-4AF4-4269-98D8-5D78DADE84D1}" destId="{C70564FE-A44C-4B49-8A65-4CC993682609}" srcOrd="0" destOrd="0" presId="urn:microsoft.com/office/officeart/2018/2/layout/IconLabelList"/>
    <dgm:cxn modelId="{8D2E5240-CC0D-1348-ABDF-33527535177F}" type="presParOf" srcId="{E03DA492-4AF4-4269-98D8-5D78DADE84D1}" destId="{A3B48A3E-2E73-467F-95B4-461EDA5DD43C}" srcOrd="1" destOrd="0" presId="urn:microsoft.com/office/officeart/2018/2/layout/IconLabelList"/>
    <dgm:cxn modelId="{E191C00A-6755-1F49-A936-FCAAB9A92B53}" type="presParOf" srcId="{E03DA492-4AF4-4269-98D8-5D78DADE84D1}" destId="{DC59298A-7C27-4C23-99F3-E04CBAC7452D}" srcOrd="2" destOrd="0" presId="urn:microsoft.com/office/officeart/2018/2/layout/IconLabelList"/>
    <dgm:cxn modelId="{D1D44A83-E845-8C41-87A1-D7C501B10351}" type="presParOf" srcId="{3971633F-A881-40AD-B825-5499B90CFEA8}" destId="{BBD81F60-A515-47C5-B688-8C37052835B1}" srcOrd="1" destOrd="0" presId="urn:microsoft.com/office/officeart/2018/2/layout/IconLabelList"/>
    <dgm:cxn modelId="{9E8FB037-00F5-DF40-9598-8F1BA3667033}" type="presParOf" srcId="{3971633F-A881-40AD-B825-5499B90CFEA8}" destId="{3DAEE282-9B5B-4B8A-9A66-2A21D9D92670}" srcOrd="2" destOrd="0" presId="urn:microsoft.com/office/officeart/2018/2/layout/IconLabelList"/>
    <dgm:cxn modelId="{BBEF26AB-5B73-7D41-972E-E21B175714CE}" type="presParOf" srcId="{3DAEE282-9B5B-4B8A-9A66-2A21D9D92670}" destId="{142807C4-F048-4C14-81FC-A586AB36B9F3}" srcOrd="0" destOrd="0" presId="urn:microsoft.com/office/officeart/2018/2/layout/IconLabelList"/>
    <dgm:cxn modelId="{F0846286-3A30-D24A-9F9A-8029A8987D21}" type="presParOf" srcId="{3DAEE282-9B5B-4B8A-9A66-2A21D9D92670}" destId="{0EFEDA7F-B9FC-43A7-9FB4-1C733E3C2CD1}" srcOrd="1" destOrd="0" presId="urn:microsoft.com/office/officeart/2018/2/layout/IconLabelList"/>
    <dgm:cxn modelId="{3ECDA209-E694-A14E-BFE0-AA55F39B4D54}" type="presParOf" srcId="{3DAEE282-9B5B-4B8A-9A66-2A21D9D92670}" destId="{7D7F2075-E71E-46A8-8A63-ADA545C9E83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FD18212-3BBA-4AC6-9572-7AEA24200AA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CCCEA4C7-0561-4910-8BE7-4BD9CBC90F42}">
      <dgm:prSet/>
      <dgm:spPr/>
      <dgm:t>
        <a:bodyPr/>
        <a:lstStyle/>
        <a:p>
          <a:r>
            <a:rPr lang="en-US"/>
            <a:t>Of course, STRS does not agree with the Siedle Report. Well, we don’t know what STRS thinks of the report. Despite a request from the HPA, for a response from the STRS Board of Trustees, STRS management provided the response. Presumably, the staff’s response was approved by STRS trustees, but ORTA is unsure of that.</a:t>
          </a:r>
        </a:p>
      </dgm:t>
    </dgm:pt>
    <dgm:pt modelId="{0BD4B221-D1DD-43D4-A9A7-E22BE5A6E0E4}" type="parTrans" cxnId="{F4780B57-4985-4E52-A910-55D12B3B42B3}">
      <dgm:prSet/>
      <dgm:spPr/>
      <dgm:t>
        <a:bodyPr/>
        <a:lstStyle/>
        <a:p>
          <a:endParaRPr lang="en-US"/>
        </a:p>
      </dgm:t>
    </dgm:pt>
    <dgm:pt modelId="{1F8CA94D-AF26-49D2-84DE-D05381BA0A5B}" type="sibTrans" cxnId="{F4780B57-4985-4E52-A910-55D12B3B42B3}">
      <dgm:prSet/>
      <dgm:spPr/>
      <dgm:t>
        <a:bodyPr/>
        <a:lstStyle/>
        <a:p>
          <a:endParaRPr lang="en-US"/>
        </a:p>
      </dgm:t>
    </dgm:pt>
    <dgm:pt modelId="{62D9B7BC-3CE4-402D-8B76-8BD788210110}">
      <dgm:prSet/>
      <dgm:spPr>
        <a:solidFill>
          <a:srgbClr val="FFC000"/>
        </a:solidFill>
      </dgm:spPr>
      <dgm:t>
        <a:bodyPr/>
        <a:lstStyle/>
        <a:p>
          <a:r>
            <a:rPr lang="en-US"/>
            <a:t>STRS challenged each finding but provided no evidence to support their position. This is due, no doubt, to STRS’s desire to keep information that is damning to STRS out of the public’s eyes. </a:t>
          </a:r>
        </a:p>
      </dgm:t>
    </dgm:pt>
    <dgm:pt modelId="{BA5DBF26-551D-4996-A269-ABF537CF5D02}" type="parTrans" cxnId="{714D319E-B19D-4AB0-9294-A2A3363EA70E}">
      <dgm:prSet/>
      <dgm:spPr/>
      <dgm:t>
        <a:bodyPr/>
        <a:lstStyle/>
        <a:p>
          <a:endParaRPr lang="en-US"/>
        </a:p>
      </dgm:t>
    </dgm:pt>
    <dgm:pt modelId="{DC4D3119-15DE-4A98-BBFC-F9BD550867A3}" type="sibTrans" cxnId="{714D319E-B19D-4AB0-9294-A2A3363EA70E}">
      <dgm:prSet/>
      <dgm:spPr/>
      <dgm:t>
        <a:bodyPr/>
        <a:lstStyle/>
        <a:p>
          <a:endParaRPr lang="en-US"/>
        </a:p>
      </dgm:t>
    </dgm:pt>
    <dgm:pt modelId="{1E247F24-5D9D-4C64-968E-57A8F1AD9694}">
      <dgm:prSet/>
      <dgm:spPr>
        <a:solidFill>
          <a:srgbClr val="FF0000"/>
        </a:solidFill>
      </dgm:spPr>
      <dgm:t>
        <a:bodyPr/>
        <a:lstStyle/>
        <a:p>
          <a:r>
            <a:rPr lang="en-US"/>
            <a:t>Mr. Siedle has responded to the STRS response… Dueling experts… STRS can provide information and the controversy will fade.</a:t>
          </a:r>
        </a:p>
      </dgm:t>
    </dgm:pt>
    <dgm:pt modelId="{D05C0AC4-21F0-4D30-AAFF-4C11FA4A283A}" type="parTrans" cxnId="{2B677DF3-CC97-4DE1-8D3A-32CD5223CB92}">
      <dgm:prSet/>
      <dgm:spPr/>
      <dgm:t>
        <a:bodyPr/>
        <a:lstStyle/>
        <a:p>
          <a:endParaRPr lang="en-US"/>
        </a:p>
      </dgm:t>
    </dgm:pt>
    <dgm:pt modelId="{DD2B7D5B-2197-461C-9FF8-5AE21235A6CD}" type="sibTrans" cxnId="{2B677DF3-CC97-4DE1-8D3A-32CD5223CB92}">
      <dgm:prSet/>
      <dgm:spPr/>
      <dgm:t>
        <a:bodyPr/>
        <a:lstStyle/>
        <a:p>
          <a:endParaRPr lang="en-US"/>
        </a:p>
      </dgm:t>
    </dgm:pt>
    <dgm:pt modelId="{8A2BBDCA-E4E6-E047-B026-F3212642C75F}" type="pres">
      <dgm:prSet presAssocID="{9FD18212-3BBA-4AC6-9572-7AEA24200AA7}" presName="linear" presStyleCnt="0">
        <dgm:presLayoutVars>
          <dgm:animLvl val="lvl"/>
          <dgm:resizeHandles val="exact"/>
        </dgm:presLayoutVars>
      </dgm:prSet>
      <dgm:spPr/>
      <dgm:t>
        <a:bodyPr/>
        <a:lstStyle/>
        <a:p>
          <a:endParaRPr lang="en-US"/>
        </a:p>
      </dgm:t>
    </dgm:pt>
    <dgm:pt modelId="{02D05A65-A0A3-6D49-B817-CDB3F83F3A32}" type="pres">
      <dgm:prSet presAssocID="{CCCEA4C7-0561-4910-8BE7-4BD9CBC90F42}" presName="parentText" presStyleLbl="node1" presStyleIdx="0" presStyleCnt="3">
        <dgm:presLayoutVars>
          <dgm:chMax val="0"/>
          <dgm:bulletEnabled val="1"/>
        </dgm:presLayoutVars>
      </dgm:prSet>
      <dgm:spPr/>
      <dgm:t>
        <a:bodyPr/>
        <a:lstStyle/>
        <a:p>
          <a:endParaRPr lang="en-US"/>
        </a:p>
      </dgm:t>
    </dgm:pt>
    <dgm:pt modelId="{BC216C69-AF37-7744-BEBF-7824D737DEF7}" type="pres">
      <dgm:prSet presAssocID="{1F8CA94D-AF26-49D2-84DE-D05381BA0A5B}" presName="spacer" presStyleCnt="0"/>
      <dgm:spPr/>
    </dgm:pt>
    <dgm:pt modelId="{E1653F72-9B34-6848-B5C4-58B7297DC554}" type="pres">
      <dgm:prSet presAssocID="{62D9B7BC-3CE4-402D-8B76-8BD788210110}" presName="parentText" presStyleLbl="node1" presStyleIdx="1" presStyleCnt="3">
        <dgm:presLayoutVars>
          <dgm:chMax val="0"/>
          <dgm:bulletEnabled val="1"/>
        </dgm:presLayoutVars>
      </dgm:prSet>
      <dgm:spPr/>
      <dgm:t>
        <a:bodyPr/>
        <a:lstStyle/>
        <a:p>
          <a:endParaRPr lang="en-US"/>
        </a:p>
      </dgm:t>
    </dgm:pt>
    <dgm:pt modelId="{86A03F08-DE8C-C744-9A6C-47C3F44B4F70}" type="pres">
      <dgm:prSet presAssocID="{DC4D3119-15DE-4A98-BBFC-F9BD550867A3}" presName="spacer" presStyleCnt="0"/>
      <dgm:spPr/>
    </dgm:pt>
    <dgm:pt modelId="{BC3CA396-157B-674B-9EF9-5A153589EDD5}" type="pres">
      <dgm:prSet presAssocID="{1E247F24-5D9D-4C64-968E-57A8F1AD9694}" presName="parentText" presStyleLbl="node1" presStyleIdx="2" presStyleCnt="3">
        <dgm:presLayoutVars>
          <dgm:chMax val="0"/>
          <dgm:bulletEnabled val="1"/>
        </dgm:presLayoutVars>
      </dgm:prSet>
      <dgm:spPr/>
      <dgm:t>
        <a:bodyPr/>
        <a:lstStyle/>
        <a:p>
          <a:endParaRPr lang="en-US"/>
        </a:p>
      </dgm:t>
    </dgm:pt>
  </dgm:ptLst>
  <dgm:cxnLst>
    <dgm:cxn modelId="{333E673A-8960-EB45-8766-920E849D73F6}" type="presOf" srcId="{1E247F24-5D9D-4C64-968E-57A8F1AD9694}" destId="{BC3CA396-157B-674B-9EF9-5A153589EDD5}" srcOrd="0" destOrd="0" presId="urn:microsoft.com/office/officeart/2005/8/layout/vList2"/>
    <dgm:cxn modelId="{76FD90AE-AC13-AE41-B10A-8E69149E914C}" type="presOf" srcId="{CCCEA4C7-0561-4910-8BE7-4BD9CBC90F42}" destId="{02D05A65-A0A3-6D49-B817-CDB3F83F3A32}" srcOrd="0" destOrd="0" presId="urn:microsoft.com/office/officeart/2005/8/layout/vList2"/>
    <dgm:cxn modelId="{433BA7E3-7EE6-2340-A1C5-CA0F957987A5}" type="presOf" srcId="{62D9B7BC-3CE4-402D-8B76-8BD788210110}" destId="{E1653F72-9B34-6848-B5C4-58B7297DC554}" srcOrd="0" destOrd="0" presId="urn:microsoft.com/office/officeart/2005/8/layout/vList2"/>
    <dgm:cxn modelId="{D89C9959-7146-5645-A971-8EE32F70D295}" type="presOf" srcId="{9FD18212-3BBA-4AC6-9572-7AEA24200AA7}" destId="{8A2BBDCA-E4E6-E047-B026-F3212642C75F}" srcOrd="0" destOrd="0" presId="urn:microsoft.com/office/officeart/2005/8/layout/vList2"/>
    <dgm:cxn modelId="{714D319E-B19D-4AB0-9294-A2A3363EA70E}" srcId="{9FD18212-3BBA-4AC6-9572-7AEA24200AA7}" destId="{62D9B7BC-3CE4-402D-8B76-8BD788210110}" srcOrd="1" destOrd="0" parTransId="{BA5DBF26-551D-4996-A269-ABF537CF5D02}" sibTransId="{DC4D3119-15DE-4A98-BBFC-F9BD550867A3}"/>
    <dgm:cxn modelId="{2B677DF3-CC97-4DE1-8D3A-32CD5223CB92}" srcId="{9FD18212-3BBA-4AC6-9572-7AEA24200AA7}" destId="{1E247F24-5D9D-4C64-968E-57A8F1AD9694}" srcOrd="2" destOrd="0" parTransId="{D05C0AC4-21F0-4D30-AAFF-4C11FA4A283A}" sibTransId="{DD2B7D5B-2197-461C-9FF8-5AE21235A6CD}"/>
    <dgm:cxn modelId="{F4780B57-4985-4E52-A910-55D12B3B42B3}" srcId="{9FD18212-3BBA-4AC6-9572-7AEA24200AA7}" destId="{CCCEA4C7-0561-4910-8BE7-4BD9CBC90F42}" srcOrd="0" destOrd="0" parTransId="{0BD4B221-D1DD-43D4-A9A7-E22BE5A6E0E4}" sibTransId="{1F8CA94D-AF26-49D2-84DE-D05381BA0A5B}"/>
    <dgm:cxn modelId="{E384AAE5-A687-C243-AC84-FE29DFA29B96}" type="presParOf" srcId="{8A2BBDCA-E4E6-E047-B026-F3212642C75F}" destId="{02D05A65-A0A3-6D49-B817-CDB3F83F3A32}" srcOrd="0" destOrd="0" presId="urn:microsoft.com/office/officeart/2005/8/layout/vList2"/>
    <dgm:cxn modelId="{40124A6F-BEC5-6341-8CA2-A462C443E6EA}" type="presParOf" srcId="{8A2BBDCA-E4E6-E047-B026-F3212642C75F}" destId="{BC216C69-AF37-7744-BEBF-7824D737DEF7}" srcOrd="1" destOrd="0" presId="urn:microsoft.com/office/officeart/2005/8/layout/vList2"/>
    <dgm:cxn modelId="{E11E86CC-60FE-0E4B-A8CF-D8A50DF5B1C0}" type="presParOf" srcId="{8A2BBDCA-E4E6-E047-B026-F3212642C75F}" destId="{E1653F72-9B34-6848-B5C4-58B7297DC554}" srcOrd="2" destOrd="0" presId="urn:microsoft.com/office/officeart/2005/8/layout/vList2"/>
    <dgm:cxn modelId="{13A59976-0CB5-A449-AA24-0A770A949379}" type="presParOf" srcId="{8A2BBDCA-E4E6-E047-B026-F3212642C75F}" destId="{86A03F08-DE8C-C744-9A6C-47C3F44B4F70}" srcOrd="3" destOrd="0" presId="urn:microsoft.com/office/officeart/2005/8/layout/vList2"/>
    <dgm:cxn modelId="{AE652F9B-5616-D843-9FD0-675531823466}" type="presParOf" srcId="{8A2BBDCA-E4E6-E047-B026-F3212642C75F}" destId="{BC3CA396-157B-674B-9EF9-5A153589EDD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EEF3F432-22F1-4ED6-BBE1-EFC331E3D7C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7673D5E-2D3A-43C5-8C2F-A26CFBC08A1D}">
      <dgm:prSet/>
      <dgm:spPr/>
      <dgm:t>
        <a:bodyPr/>
        <a:lstStyle/>
        <a:p>
          <a:r>
            <a:rPr lang="en-US"/>
            <a:t>ORTA will continue to fight this fight. We are convinced that this is a worthy cause, and we also believe that ‘right makes might’. </a:t>
          </a:r>
        </a:p>
      </dgm:t>
    </dgm:pt>
    <dgm:pt modelId="{F2294AF7-2649-4C6B-8C3C-3900346713CB}" type="parTrans" cxnId="{C7BC96C4-975C-4B40-BE91-9F3166D39F30}">
      <dgm:prSet/>
      <dgm:spPr/>
      <dgm:t>
        <a:bodyPr/>
        <a:lstStyle/>
        <a:p>
          <a:endParaRPr lang="en-US"/>
        </a:p>
      </dgm:t>
    </dgm:pt>
    <dgm:pt modelId="{72DD20DB-2E0E-4A4D-B20F-11A93F3B543E}" type="sibTrans" cxnId="{C7BC96C4-975C-4B40-BE91-9F3166D39F30}">
      <dgm:prSet/>
      <dgm:spPr/>
      <dgm:t>
        <a:bodyPr/>
        <a:lstStyle/>
        <a:p>
          <a:endParaRPr lang="en-US"/>
        </a:p>
      </dgm:t>
    </dgm:pt>
    <dgm:pt modelId="{D3A25592-F25B-458F-A277-8AE339EC0989}">
      <dgm:prSet/>
      <dgm:spPr>
        <a:solidFill>
          <a:srgbClr val="FF0000"/>
        </a:solidFill>
      </dgm:spPr>
      <dgm:t>
        <a:bodyPr/>
        <a:lstStyle/>
        <a:p>
          <a:r>
            <a:rPr lang="en-US"/>
            <a:t>Consider the sides in this battle:</a:t>
          </a:r>
        </a:p>
      </dgm:t>
    </dgm:pt>
    <dgm:pt modelId="{B9AB1C2B-3A6B-47BB-8C25-08BBB751E132}" type="parTrans" cxnId="{7A4F8BF1-16A6-4DF2-A825-065D07B6EBE6}">
      <dgm:prSet/>
      <dgm:spPr/>
      <dgm:t>
        <a:bodyPr/>
        <a:lstStyle/>
        <a:p>
          <a:endParaRPr lang="en-US"/>
        </a:p>
      </dgm:t>
    </dgm:pt>
    <dgm:pt modelId="{62D686FE-D60D-44AD-95DE-44C9E784DCE6}" type="sibTrans" cxnId="{7A4F8BF1-16A6-4DF2-A825-065D07B6EBE6}">
      <dgm:prSet/>
      <dgm:spPr/>
      <dgm:t>
        <a:bodyPr/>
        <a:lstStyle/>
        <a:p>
          <a:endParaRPr lang="en-US"/>
        </a:p>
      </dgm:t>
    </dgm:pt>
    <dgm:pt modelId="{B4417853-5D50-40FB-A363-DE1CC01C622B}">
      <dgm:prSet/>
      <dgm:spPr/>
      <dgm:t>
        <a:bodyPr/>
        <a:lstStyle/>
        <a:p>
          <a:r>
            <a:rPr lang="en-US"/>
            <a:t>ORTA has Ted Siedle, we have spent $75,000. </a:t>
          </a:r>
        </a:p>
      </dgm:t>
    </dgm:pt>
    <dgm:pt modelId="{CAFBB587-FC3C-4E4A-8670-3EAD37B1848C}" type="parTrans" cxnId="{42391BD7-7D9E-4A47-A273-F49BB33EA28B}">
      <dgm:prSet/>
      <dgm:spPr/>
      <dgm:t>
        <a:bodyPr/>
        <a:lstStyle/>
        <a:p>
          <a:endParaRPr lang="en-US"/>
        </a:p>
      </dgm:t>
    </dgm:pt>
    <dgm:pt modelId="{5C965E3E-D61E-4728-9F41-6B6EDDBCDAA8}" type="sibTrans" cxnId="{42391BD7-7D9E-4A47-A273-F49BB33EA28B}">
      <dgm:prSet/>
      <dgm:spPr/>
      <dgm:t>
        <a:bodyPr/>
        <a:lstStyle/>
        <a:p>
          <a:endParaRPr lang="en-US"/>
        </a:p>
      </dgm:t>
    </dgm:pt>
    <dgm:pt modelId="{F3332D0F-2457-47B8-B5FE-599D527C8924}">
      <dgm:prSet/>
      <dgm:spPr/>
      <dgm:t>
        <a:bodyPr/>
        <a:lstStyle/>
        <a:p>
          <a:r>
            <a:rPr lang="en-US"/>
            <a:t>STRS has 105 investment experts, 25 senior staff, 4 giant external consultant companies with all the power that they bring (ACA, CEM, Cliffwater, and Callan all are huge corporations with unlimited capital). They also have the best witnesses money can buy. With so much money at stake it is not surprising that STRS will do ANYTHING to keep the status quo. </a:t>
          </a:r>
        </a:p>
      </dgm:t>
    </dgm:pt>
    <dgm:pt modelId="{2BC0292A-D1CB-440B-BE76-2674D7A3BEE4}" type="parTrans" cxnId="{1CC5F47E-E778-4D9A-A414-B658CC6F876E}">
      <dgm:prSet/>
      <dgm:spPr/>
      <dgm:t>
        <a:bodyPr/>
        <a:lstStyle/>
        <a:p>
          <a:endParaRPr lang="en-US"/>
        </a:p>
      </dgm:t>
    </dgm:pt>
    <dgm:pt modelId="{811EB27B-13A7-4633-9981-E39C271570B7}" type="sibTrans" cxnId="{1CC5F47E-E778-4D9A-A414-B658CC6F876E}">
      <dgm:prSet/>
      <dgm:spPr/>
      <dgm:t>
        <a:bodyPr/>
        <a:lstStyle/>
        <a:p>
          <a:endParaRPr lang="en-US"/>
        </a:p>
      </dgm:t>
    </dgm:pt>
    <dgm:pt modelId="{641CEF5B-023C-C543-BBF8-9306A8192C58}" type="pres">
      <dgm:prSet presAssocID="{EEF3F432-22F1-4ED6-BBE1-EFC331E3D7C2}" presName="linear" presStyleCnt="0">
        <dgm:presLayoutVars>
          <dgm:animLvl val="lvl"/>
          <dgm:resizeHandles val="exact"/>
        </dgm:presLayoutVars>
      </dgm:prSet>
      <dgm:spPr/>
      <dgm:t>
        <a:bodyPr/>
        <a:lstStyle/>
        <a:p>
          <a:endParaRPr lang="en-US"/>
        </a:p>
      </dgm:t>
    </dgm:pt>
    <dgm:pt modelId="{09E65C63-FB4D-BE4C-9DB4-45D46E14EA0E}" type="pres">
      <dgm:prSet presAssocID="{47673D5E-2D3A-43C5-8C2F-A26CFBC08A1D}" presName="parentText" presStyleLbl="node1" presStyleIdx="0" presStyleCnt="2">
        <dgm:presLayoutVars>
          <dgm:chMax val="0"/>
          <dgm:bulletEnabled val="1"/>
        </dgm:presLayoutVars>
      </dgm:prSet>
      <dgm:spPr/>
      <dgm:t>
        <a:bodyPr/>
        <a:lstStyle/>
        <a:p>
          <a:endParaRPr lang="en-US"/>
        </a:p>
      </dgm:t>
    </dgm:pt>
    <dgm:pt modelId="{47EC0A17-6761-3A47-B5D2-0A855909070B}" type="pres">
      <dgm:prSet presAssocID="{72DD20DB-2E0E-4A4D-B20F-11A93F3B543E}" presName="spacer" presStyleCnt="0"/>
      <dgm:spPr/>
    </dgm:pt>
    <dgm:pt modelId="{BD691BC5-58D2-D24C-B164-A7ACAFD82F65}" type="pres">
      <dgm:prSet presAssocID="{D3A25592-F25B-458F-A277-8AE339EC0989}" presName="parentText" presStyleLbl="node1" presStyleIdx="1" presStyleCnt="2">
        <dgm:presLayoutVars>
          <dgm:chMax val="0"/>
          <dgm:bulletEnabled val="1"/>
        </dgm:presLayoutVars>
      </dgm:prSet>
      <dgm:spPr/>
      <dgm:t>
        <a:bodyPr/>
        <a:lstStyle/>
        <a:p>
          <a:endParaRPr lang="en-US"/>
        </a:p>
      </dgm:t>
    </dgm:pt>
    <dgm:pt modelId="{02EB3E7F-3EEC-454B-97C9-A1D60D3D0DF8}" type="pres">
      <dgm:prSet presAssocID="{D3A25592-F25B-458F-A277-8AE339EC0989}" presName="childText" presStyleLbl="revTx" presStyleIdx="0" presStyleCnt="1">
        <dgm:presLayoutVars>
          <dgm:bulletEnabled val="1"/>
        </dgm:presLayoutVars>
      </dgm:prSet>
      <dgm:spPr/>
      <dgm:t>
        <a:bodyPr/>
        <a:lstStyle/>
        <a:p>
          <a:endParaRPr lang="en-US"/>
        </a:p>
      </dgm:t>
    </dgm:pt>
  </dgm:ptLst>
  <dgm:cxnLst>
    <dgm:cxn modelId="{9316FB39-8AB1-024A-9EC4-3DCDDC5E2983}" type="presOf" srcId="{F3332D0F-2457-47B8-B5FE-599D527C8924}" destId="{02EB3E7F-3EEC-454B-97C9-A1D60D3D0DF8}" srcOrd="0" destOrd="1" presId="urn:microsoft.com/office/officeart/2005/8/layout/vList2"/>
    <dgm:cxn modelId="{79649936-9877-2A4E-91F1-37BDC6A2E645}" type="presOf" srcId="{EEF3F432-22F1-4ED6-BBE1-EFC331E3D7C2}" destId="{641CEF5B-023C-C543-BBF8-9306A8192C58}" srcOrd="0" destOrd="0" presId="urn:microsoft.com/office/officeart/2005/8/layout/vList2"/>
    <dgm:cxn modelId="{C7BC96C4-975C-4B40-BE91-9F3166D39F30}" srcId="{EEF3F432-22F1-4ED6-BBE1-EFC331E3D7C2}" destId="{47673D5E-2D3A-43C5-8C2F-A26CFBC08A1D}" srcOrd="0" destOrd="0" parTransId="{F2294AF7-2649-4C6B-8C3C-3900346713CB}" sibTransId="{72DD20DB-2E0E-4A4D-B20F-11A93F3B543E}"/>
    <dgm:cxn modelId="{1CC5F47E-E778-4D9A-A414-B658CC6F876E}" srcId="{D3A25592-F25B-458F-A277-8AE339EC0989}" destId="{F3332D0F-2457-47B8-B5FE-599D527C8924}" srcOrd="1" destOrd="0" parTransId="{2BC0292A-D1CB-440B-BE76-2674D7A3BEE4}" sibTransId="{811EB27B-13A7-4633-9981-E39C271570B7}"/>
    <dgm:cxn modelId="{42391BD7-7D9E-4A47-A273-F49BB33EA28B}" srcId="{D3A25592-F25B-458F-A277-8AE339EC0989}" destId="{B4417853-5D50-40FB-A363-DE1CC01C622B}" srcOrd="0" destOrd="0" parTransId="{CAFBB587-FC3C-4E4A-8670-3EAD37B1848C}" sibTransId="{5C965E3E-D61E-4728-9F41-6B6EDDBCDAA8}"/>
    <dgm:cxn modelId="{D174AA30-2BA8-BF44-B1E1-BC90AA97BB1F}" type="presOf" srcId="{B4417853-5D50-40FB-A363-DE1CC01C622B}" destId="{02EB3E7F-3EEC-454B-97C9-A1D60D3D0DF8}" srcOrd="0" destOrd="0" presId="urn:microsoft.com/office/officeart/2005/8/layout/vList2"/>
    <dgm:cxn modelId="{7A4F8BF1-16A6-4DF2-A825-065D07B6EBE6}" srcId="{EEF3F432-22F1-4ED6-BBE1-EFC331E3D7C2}" destId="{D3A25592-F25B-458F-A277-8AE339EC0989}" srcOrd="1" destOrd="0" parTransId="{B9AB1C2B-3A6B-47BB-8C25-08BBB751E132}" sibTransId="{62D686FE-D60D-44AD-95DE-44C9E784DCE6}"/>
    <dgm:cxn modelId="{16EA5715-2AA8-3647-920E-977279596899}" type="presOf" srcId="{D3A25592-F25B-458F-A277-8AE339EC0989}" destId="{BD691BC5-58D2-D24C-B164-A7ACAFD82F65}" srcOrd="0" destOrd="0" presId="urn:microsoft.com/office/officeart/2005/8/layout/vList2"/>
    <dgm:cxn modelId="{4FF155D2-8095-5D4E-970F-3BC0111D68D9}" type="presOf" srcId="{47673D5E-2D3A-43C5-8C2F-A26CFBC08A1D}" destId="{09E65C63-FB4D-BE4C-9DB4-45D46E14EA0E}" srcOrd="0" destOrd="0" presId="urn:microsoft.com/office/officeart/2005/8/layout/vList2"/>
    <dgm:cxn modelId="{AFE274A1-D01B-BC48-9468-91F1A6A316F1}" type="presParOf" srcId="{641CEF5B-023C-C543-BBF8-9306A8192C58}" destId="{09E65C63-FB4D-BE4C-9DB4-45D46E14EA0E}" srcOrd="0" destOrd="0" presId="urn:microsoft.com/office/officeart/2005/8/layout/vList2"/>
    <dgm:cxn modelId="{E6788529-711B-854F-B6AE-69F9343D81BF}" type="presParOf" srcId="{641CEF5B-023C-C543-BBF8-9306A8192C58}" destId="{47EC0A17-6761-3A47-B5D2-0A855909070B}" srcOrd="1" destOrd="0" presId="urn:microsoft.com/office/officeart/2005/8/layout/vList2"/>
    <dgm:cxn modelId="{58C0D3BA-8364-C040-B74A-4A4E9DBE2B9A}" type="presParOf" srcId="{641CEF5B-023C-C543-BBF8-9306A8192C58}" destId="{BD691BC5-58D2-D24C-B164-A7ACAFD82F65}" srcOrd="2" destOrd="0" presId="urn:microsoft.com/office/officeart/2005/8/layout/vList2"/>
    <dgm:cxn modelId="{608F509C-922A-5842-8D17-42399C54B721}" type="presParOf" srcId="{641CEF5B-023C-C543-BBF8-9306A8192C58}" destId="{02EB3E7F-3EEC-454B-97C9-A1D60D3D0DF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ED328B41-2EBE-4474-AEBD-CD54394750AC}"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1A7651FB-905A-4BD3-9344-7C74F0CFA2AB}">
      <dgm:prSet/>
      <dgm:spPr/>
      <dgm:t>
        <a:bodyPr/>
        <a:lstStyle/>
        <a:p>
          <a:r>
            <a:rPr lang="en-US"/>
            <a:t>All Ohio Representatives and Senators have received the Siedle Report and accompanying information</a:t>
          </a:r>
        </a:p>
      </dgm:t>
    </dgm:pt>
    <dgm:pt modelId="{DE010C3D-294F-444E-82AB-15DD7660D95A}" type="parTrans" cxnId="{23342B7F-8A74-4F5F-B088-6E3693C34293}">
      <dgm:prSet/>
      <dgm:spPr/>
      <dgm:t>
        <a:bodyPr/>
        <a:lstStyle/>
        <a:p>
          <a:endParaRPr lang="en-US"/>
        </a:p>
      </dgm:t>
    </dgm:pt>
    <dgm:pt modelId="{257EF4CD-C03F-4F15-8F4F-118786E02B7B}" type="sibTrans" cxnId="{23342B7F-8A74-4F5F-B088-6E3693C34293}">
      <dgm:prSet/>
      <dgm:spPr/>
      <dgm:t>
        <a:bodyPr/>
        <a:lstStyle/>
        <a:p>
          <a:endParaRPr lang="en-US"/>
        </a:p>
      </dgm:t>
    </dgm:pt>
    <dgm:pt modelId="{5DFB493B-F127-42CD-BEB8-FD2BE2C7ADC7}">
      <dgm:prSet/>
      <dgm:spPr>
        <a:solidFill>
          <a:srgbClr val="FF0000"/>
        </a:solidFill>
      </dgm:spPr>
      <dgm:t>
        <a:bodyPr/>
        <a:lstStyle/>
        <a:p>
          <a:r>
            <a:rPr lang="en-US"/>
            <a:t>ORTA has met with individual elected officials</a:t>
          </a:r>
        </a:p>
      </dgm:t>
    </dgm:pt>
    <dgm:pt modelId="{9E871EBB-BFC1-431A-B4B2-C96E7D47BBBB}" type="parTrans" cxnId="{214D9381-A341-4924-A3B8-B24E74F1302A}">
      <dgm:prSet/>
      <dgm:spPr/>
      <dgm:t>
        <a:bodyPr/>
        <a:lstStyle/>
        <a:p>
          <a:endParaRPr lang="en-US"/>
        </a:p>
      </dgm:t>
    </dgm:pt>
    <dgm:pt modelId="{3F9D1621-9623-4942-9CFE-0B7CD9908E00}" type="sibTrans" cxnId="{214D9381-A341-4924-A3B8-B24E74F1302A}">
      <dgm:prSet/>
      <dgm:spPr/>
      <dgm:t>
        <a:bodyPr/>
        <a:lstStyle/>
        <a:p>
          <a:endParaRPr lang="en-US"/>
        </a:p>
      </dgm:t>
    </dgm:pt>
    <dgm:pt modelId="{02C26C6E-4AE6-486A-8841-7FDF56D175DA}">
      <dgm:prSet/>
      <dgm:spPr>
        <a:solidFill>
          <a:schemeClr val="accent1"/>
        </a:solidFill>
      </dgm:spPr>
      <dgm:t>
        <a:bodyPr/>
        <a:lstStyle/>
        <a:p>
          <a:r>
            <a:rPr lang="en-US"/>
            <a:t>The Ohio Attorney General, Auditor of State, and Governor have all received the Siedle Report</a:t>
          </a:r>
        </a:p>
      </dgm:t>
    </dgm:pt>
    <dgm:pt modelId="{949FA3D2-5779-43DC-BF14-40078322BE0A}" type="parTrans" cxnId="{68A109E4-207C-4D82-A077-F103EB70E227}">
      <dgm:prSet/>
      <dgm:spPr/>
      <dgm:t>
        <a:bodyPr/>
        <a:lstStyle/>
        <a:p>
          <a:endParaRPr lang="en-US"/>
        </a:p>
      </dgm:t>
    </dgm:pt>
    <dgm:pt modelId="{CD65A247-A659-4E3B-A198-778E5DB595C2}" type="sibTrans" cxnId="{68A109E4-207C-4D82-A077-F103EB70E227}">
      <dgm:prSet/>
      <dgm:spPr/>
      <dgm:t>
        <a:bodyPr/>
        <a:lstStyle/>
        <a:p>
          <a:endParaRPr lang="en-US"/>
        </a:p>
      </dgm:t>
    </dgm:pt>
    <dgm:pt modelId="{25B707E2-DBFC-4CFF-AC01-73C28C062D42}">
      <dgm:prSet/>
      <dgm:spPr>
        <a:solidFill>
          <a:srgbClr val="FFC000"/>
        </a:solidFill>
      </dgm:spPr>
      <dgm:t>
        <a:bodyPr/>
        <a:lstStyle/>
        <a:p>
          <a:r>
            <a:rPr lang="en-US"/>
            <a:t>The Ohio Retirement Study Council has received the Siedle Report.</a:t>
          </a:r>
        </a:p>
      </dgm:t>
    </dgm:pt>
    <dgm:pt modelId="{B687F054-F09F-4B1C-B617-3F11417A9A58}" type="parTrans" cxnId="{D2B3A968-23CD-42EB-8ABF-80188C9211E8}">
      <dgm:prSet/>
      <dgm:spPr/>
      <dgm:t>
        <a:bodyPr/>
        <a:lstStyle/>
        <a:p>
          <a:endParaRPr lang="en-US"/>
        </a:p>
      </dgm:t>
    </dgm:pt>
    <dgm:pt modelId="{07E4DFCE-F6DA-4867-8469-BCF80805E513}" type="sibTrans" cxnId="{D2B3A968-23CD-42EB-8ABF-80188C9211E8}">
      <dgm:prSet/>
      <dgm:spPr/>
      <dgm:t>
        <a:bodyPr/>
        <a:lstStyle/>
        <a:p>
          <a:endParaRPr lang="en-US"/>
        </a:p>
      </dgm:t>
    </dgm:pt>
    <dgm:pt modelId="{1ED05D16-49A2-422E-A1CF-3B7EBA86A130}">
      <dgm:prSet/>
      <dgm:spPr/>
      <dgm:t>
        <a:bodyPr/>
        <a:lstStyle/>
        <a:p>
          <a:r>
            <a:rPr lang="en-US"/>
            <a:t>Several national media stories have been published concerning the issues at STRS (Forbes, NBC, and others).</a:t>
          </a:r>
        </a:p>
      </dgm:t>
    </dgm:pt>
    <dgm:pt modelId="{1AFDC51E-0A2B-4370-96AE-27FA032E223C}" type="parTrans" cxnId="{3708F4EF-6B27-4F70-8DD8-08A43E25F0C8}">
      <dgm:prSet/>
      <dgm:spPr/>
      <dgm:t>
        <a:bodyPr/>
        <a:lstStyle/>
        <a:p>
          <a:endParaRPr lang="en-US"/>
        </a:p>
      </dgm:t>
    </dgm:pt>
    <dgm:pt modelId="{573E3733-E04F-4113-8A74-18B4A2ABD549}" type="sibTrans" cxnId="{3708F4EF-6B27-4F70-8DD8-08A43E25F0C8}">
      <dgm:prSet/>
      <dgm:spPr/>
      <dgm:t>
        <a:bodyPr/>
        <a:lstStyle/>
        <a:p>
          <a:endParaRPr lang="en-US"/>
        </a:p>
      </dgm:t>
    </dgm:pt>
    <dgm:pt modelId="{65AFAC3B-9C42-0549-9AE4-CF88BA76A489}" type="pres">
      <dgm:prSet presAssocID="{ED328B41-2EBE-4474-AEBD-CD54394750AC}" presName="linear" presStyleCnt="0">
        <dgm:presLayoutVars>
          <dgm:animLvl val="lvl"/>
          <dgm:resizeHandles val="exact"/>
        </dgm:presLayoutVars>
      </dgm:prSet>
      <dgm:spPr/>
      <dgm:t>
        <a:bodyPr/>
        <a:lstStyle/>
        <a:p>
          <a:endParaRPr lang="en-US"/>
        </a:p>
      </dgm:t>
    </dgm:pt>
    <dgm:pt modelId="{6EA43AC1-5F79-8546-AADD-C4CDEAEA4B3D}" type="pres">
      <dgm:prSet presAssocID="{1A7651FB-905A-4BD3-9344-7C74F0CFA2AB}" presName="parentText" presStyleLbl="node1" presStyleIdx="0" presStyleCnt="5">
        <dgm:presLayoutVars>
          <dgm:chMax val="0"/>
          <dgm:bulletEnabled val="1"/>
        </dgm:presLayoutVars>
      </dgm:prSet>
      <dgm:spPr/>
      <dgm:t>
        <a:bodyPr/>
        <a:lstStyle/>
        <a:p>
          <a:endParaRPr lang="en-US"/>
        </a:p>
      </dgm:t>
    </dgm:pt>
    <dgm:pt modelId="{417DDBEE-9FC1-B041-B3F2-3A14A031D7DE}" type="pres">
      <dgm:prSet presAssocID="{257EF4CD-C03F-4F15-8F4F-118786E02B7B}" presName="spacer" presStyleCnt="0"/>
      <dgm:spPr/>
    </dgm:pt>
    <dgm:pt modelId="{70C93A77-989A-864D-B25C-2C635CC35321}" type="pres">
      <dgm:prSet presAssocID="{5DFB493B-F127-42CD-BEB8-FD2BE2C7ADC7}" presName="parentText" presStyleLbl="node1" presStyleIdx="1" presStyleCnt="5">
        <dgm:presLayoutVars>
          <dgm:chMax val="0"/>
          <dgm:bulletEnabled val="1"/>
        </dgm:presLayoutVars>
      </dgm:prSet>
      <dgm:spPr/>
      <dgm:t>
        <a:bodyPr/>
        <a:lstStyle/>
        <a:p>
          <a:endParaRPr lang="en-US"/>
        </a:p>
      </dgm:t>
    </dgm:pt>
    <dgm:pt modelId="{D938E29C-63D7-9D42-84AD-3E11D9EC5A6E}" type="pres">
      <dgm:prSet presAssocID="{3F9D1621-9623-4942-9CFE-0B7CD9908E00}" presName="spacer" presStyleCnt="0"/>
      <dgm:spPr/>
    </dgm:pt>
    <dgm:pt modelId="{A4D6F42E-6371-BF43-858C-426ABDEE6F15}" type="pres">
      <dgm:prSet presAssocID="{02C26C6E-4AE6-486A-8841-7FDF56D175DA}" presName="parentText" presStyleLbl="node1" presStyleIdx="2" presStyleCnt="5">
        <dgm:presLayoutVars>
          <dgm:chMax val="0"/>
          <dgm:bulletEnabled val="1"/>
        </dgm:presLayoutVars>
      </dgm:prSet>
      <dgm:spPr/>
      <dgm:t>
        <a:bodyPr/>
        <a:lstStyle/>
        <a:p>
          <a:endParaRPr lang="en-US"/>
        </a:p>
      </dgm:t>
    </dgm:pt>
    <dgm:pt modelId="{D48B399B-B6A6-8243-ABE5-536D83DA2D0F}" type="pres">
      <dgm:prSet presAssocID="{CD65A247-A659-4E3B-A198-778E5DB595C2}" presName="spacer" presStyleCnt="0"/>
      <dgm:spPr/>
    </dgm:pt>
    <dgm:pt modelId="{ADE60B47-3524-9243-BAF9-363D3C257C72}" type="pres">
      <dgm:prSet presAssocID="{25B707E2-DBFC-4CFF-AC01-73C28C062D42}" presName="parentText" presStyleLbl="node1" presStyleIdx="3" presStyleCnt="5">
        <dgm:presLayoutVars>
          <dgm:chMax val="0"/>
          <dgm:bulletEnabled val="1"/>
        </dgm:presLayoutVars>
      </dgm:prSet>
      <dgm:spPr/>
      <dgm:t>
        <a:bodyPr/>
        <a:lstStyle/>
        <a:p>
          <a:endParaRPr lang="en-US"/>
        </a:p>
      </dgm:t>
    </dgm:pt>
    <dgm:pt modelId="{70E0DD05-C8C6-3E4D-919A-62BD0B868A8A}" type="pres">
      <dgm:prSet presAssocID="{07E4DFCE-F6DA-4867-8469-BCF80805E513}" presName="spacer" presStyleCnt="0"/>
      <dgm:spPr/>
    </dgm:pt>
    <dgm:pt modelId="{BD3A3CE5-B10C-2E47-BEDA-CCD406799594}" type="pres">
      <dgm:prSet presAssocID="{1ED05D16-49A2-422E-A1CF-3B7EBA86A130}" presName="parentText" presStyleLbl="node1" presStyleIdx="4" presStyleCnt="5">
        <dgm:presLayoutVars>
          <dgm:chMax val="0"/>
          <dgm:bulletEnabled val="1"/>
        </dgm:presLayoutVars>
      </dgm:prSet>
      <dgm:spPr/>
      <dgm:t>
        <a:bodyPr/>
        <a:lstStyle/>
        <a:p>
          <a:endParaRPr lang="en-US"/>
        </a:p>
      </dgm:t>
    </dgm:pt>
  </dgm:ptLst>
  <dgm:cxnLst>
    <dgm:cxn modelId="{D2B3A968-23CD-42EB-8ABF-80188C9211E8}" srcId="{ED328B41-2EBE-4474-AEBD-CD54394750AC}" destId="{25B707E2-DBFC-4CFF-AC01-73C28C062D42}" srcOrd="3" destOrd="0" parTransId="{B687F054-F09F-4B1C-B617-3F11417A9A58}" sibTransId="{07E4DFCE-F6DA-4867-8469-BCF80805E513}"/>
    <dgm:cxn modelId="{214D9381-A341-4924-A3B8-B24E74F1302A}" srcId="{ED328B41-2EBE-4474-AEBD-CD54394750AC}" destId="{5DFB493B-F127-42CD-BEB8-FD2BE2C7ADC7}" srcOrd="1" destOrd="0" parTransId="{9E871EBB-BFC1-431A-B4B2-C96E7D47BBBB}" sibTransId="{3F9D1621-9623-4942-9CFE-0B7CD9908E00}"/>
    <dgm:cxn modelId="{0AC21833-5CC9-2446-8FA6-20EC32408DFA}" type="presOf" srcId="{25B707E2-DBFC-4CFF-AC01-73C28C062D42}" destId="{ADE60B47-3524-9243-BAF9-363D3C257C72}" srcOrd="0" destOrd="0" presId="urn:microsoft.com/office/officeart/2005/8/layout/vList2"/>
    <dgm:cxn modelId="{23342B7F-8A74-4F5F-B088-6E3693C34293}" srcId="{ED328B41-2EBE-4474-AEBD-CD54394750AC}" destId="{1A7651FB-905A-4BD3-9344-7C74F0CFA2AB}" srcOrd="0" destOrd="0" parTransId="{DE010C3D-294F-444E-82AB-15DD7660D95A}" sibTransId="{257EF4CD-C03F-4F15-8F4F-118786E02B7B}"/>
    <dgm:cxn modelId="{3D024C8A-9399-3C49-B90A-607A2F7D6749}" type="presOf" srcId="{5DFB493B-F127-42CD-BEB8-FD2BE2C7ADC7}" destId="{70C93A77-989A-864D-B25C-2C635CC35321}" srcOrd="0" destOrd="0" presId="urn:microsoft.com/office/officeart/2005/8/layout/vList2"/>
    <dgm:cxn modelId="{68A109E4-207C-4D82-A077-F103EB70E227}" srcId="{ED328B41-2EBE-4474-AEBD-CD54394750AC}" destId="{02C26C6E-4AE6-486A-8841-7FDF56D175DA}" srcOrd="2" destOrd="0" parTransId="{949FA3D2-5779-43DC-BF14-40078322BE0A}" sibTransId="{CD65A247-A659-4E3B-A198-778E5DB595C2}"/>
    <dgm:cxn modelId="{3708F4EF-6B27-4F70-8DD8-08A43E25F0C8}" srcId="{ED328B41-2EBE-4474-AEBD-CD54394750AC}" destId="{1ED05D16-49A2-422E-A1CF-3B7EBA86A130}" srcOrd="4" destOrd="0" parTransId="{1AFDC51E-0A2B-4370-96AE-27FA032E223C}" sibTransId="{573E3733-E04F-4113-8A74-18B4A2ABD549}"/>
    <dgm:cxn modelId="{927A7428-A5FE-4543-803D-E61666BB4588}" type="presOf" srcId="{ED328B41-2EBE-4474-AEBD-CD54394750AC}" destId="{65AFAC3B-9C42-0549-9AE4-CF88BA76A489}" srcOrd="0" destOrd="0" presId="urn:microsoft.com/office/officeart/2005/8/layout/vList2"/>
    <dgm:cxn modelId="{1AA06FA7-B1C9-6740-810E-1BCC7BDF4238}" type="presOf" srcId="{1ED05D16-49A2-422E-A1CF-3B7EBA86A130}" destId="{BD3A3CE5-B10C-2E47-BEDA-CCD406799594}" srcOrd="0" destOrd="0" presId="urn:microsoft.com/office/officeart/2005/8/layout/vList2"/>
    <dgm:cxn modelId="{37593104-9A2E-C049-9DAC-1EFBB3FDA75C}" type="presOf" srcId="{02C26C6E-4AE6-486A-8841-7FDF56D175DA}" destId="{A4D6F42E-6371-BF43-858C-426ABDEE6F15}" srcOrd="0" destOrd="0" presId="urn:microsoft.com/office/officeart/2005/8/layout/vList2"/>
    <dgm:cxn modelId="{347E4685-6F3B-3044-B23D-1A35719CCB45}" type="presOf" srcId="{1A7651FB-905A-4BD3-9344-7C74F0CFA2AB}" destId="{6EA43AC1-5F79-8546-AADD-C4CDEAEA4B3D}" srcOrd="0" destOrd="0" presId="urn:microsoft.com/office/officeart/2005/8/layout/vList2"/>
    <dgm:cxn modelId="{DD0EFE40-4B40-264C-AB25-48FBFEABC2BC}" type="presParOf" srcId="{65AFAC3B-9C42-0549-9AE4-CF88BA76A489}" destId="{6EA43AC1-5F79-8546-AADD-C4CDEAEA4B3D}" srcOrd="0" destOrd="0" presId="urn:microsoft.com/office/officeart/2005/8/layout/vList2"/>
    <dgm:cxn modelId="{9B41D524-C3E5-264F-AF56-C963AE593221}" type="presParOf" srcId="{65AFAC3B-9C42-0549-9AE4-CF88BA76A489}" destId="{417DDBEE-9FC1-B041-B3F2-3A14A031D7DE}" srcOrd="1" destOrd="0" presId="urn:microsoft.com/office/officeart/2005/8/layout/vList2"/>
    <dgm:cxn modelId="{EA0E0CE1-5889-3945-AB35-F1BE20A9F754}" type="presParOf" srcId="{65AFAC3B-9C42-0549-9AE4-CF88BA76A489}" destId="{70C93A77-989A-864D-B25C-2C635CC35321}" srcOrd="2" destOrd="0" presId="urn:microsoft.com/office/officeart/2005/8/layout/vList2"/>
    <dgm:cxn modelId="{D11C9496-B211-1241-9736-BAC33EED62AC}" type="presParOf" srcId="{65AFAC3B-9C42-0549-9AE4-CF88BA76A489}" destId="{D938E29C-63D7-9D42-84AD-3E11D9EC5A6E}" srcOrd="3" destOrd="0" presId="urn:microsoft.com/office/officeart/2005/8/layout/vList2"/>
    <dgm:cxn modelId="{F7D6F797-0CC2-624A-BB82-22F8F20EEA2A}" type="presParOf" srcId="{65AFAC3B-9C42-0549-9AE4-CF88BA76A489}" destId="{A4D6F42E-6371-BF43-858C-426ABDEE6F15}" srcOrd="4" destOrd="0" presId="urn:microsoft.com/office/officeart/2005/8/layout/vList2"/>
    <dgm:cxn modelId="{E11E2E6E-641D-C24E-8CA8-6BCAF7EE1556}" type="presParOf" srcId="{65AFAC3B-9C42-0549-9AE4-CF88BA76A489}" destId="{D48B399B-B6A6-8243-ABE5-536D83DA2D0F}" srcOrd="5" destOrd="0" presId="urn:microsoft.com/office/officeart/2005/8/layout/vList2"/>
    <dgm:cxn modelId="{2506E68C-8754-814B-B163-B6D77A9B3769}" type="presParOf" srcId="{65AFAC3B-9C42-0549-9AE4-CF88BA76A489}" destId="{ADE60B47-3524-9243-BAF9-363D3C257C72}" srcOrd="6" destOrd="0" presId="urn:microsoft.com/office/officeart/2005/8/layout/vList2"/>
    <dgm:cxn modelId="{3D9CF472-9CAD-0D49-8530-9974F648844F}" type="presParOf" srcId="{65AFAC3B-9C42-0549-9AE4-CF88BA76A489}" destId="{70E0DD05-C8C6-3E4D-919A-62BD0B868A8A}" srcOrd="7" destOrd="0" presId="urn:microsoft.com/office/officeart/2005/8/layout/vList2"/>
    <dgm:cxn modelId="{D34CAD3E-FE9B-864F-BB04-49F76FB24084}" type="presParOf" srcId="{65AFAC3B-9C42-0549-9AE4-CF88BA76A489}" destId="{BD3A3CE5-B10C-2E47-BEDA-CCD40679959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A401550-AA8F-46BF-87E6-DBE79C9A9C47}"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3CF5C5-D7FB-4F00-BAC5-A66309101469}">
      <dgm:prSet/>
      <dgm:spPr/>
      <dgm:t>
        <a:bodyPr/>
        <a:lstStyle/>
        <a:p>
          <a:r>
            <a:rPr lang="en-US"/>
            <a:t>This situation is utterly confusing and confounding for retirees.</a:t>
          </a:r>
        </a:p>
      </dgm:t>
    </dgm:pt>
    <dgm:pt modelId="{05224545-11D5-4B8D-A975-5C140508CADF}" type="parTrans" cxnId="{8907BE02-6F6A-439E-ACCC-48AD8DE0D3E6}">
      <dgm:prSet/>
      <dgm:spPr/>
      <dgm:t>
        <a:bodyPr/>
        <a:lstStyle/>
        <a:p>
          <a:endParaRPr lang="en-US"/>
        </a:p>
      </dgm:t>
    </dgm:pt>
    <dgm:pt modelId="{60DC54B8-C960-4F56-8B4E-6CC209E42B8F}" type="sibTrans" cxnId="{8907BE02-6F6A-439E-ACCC-48AD8DE0D3E6}">
      <dgm:prSet/>
      <dgm:spPr/>
      <dgm:t>
        <a:bodyPr/>
        <a:lstStyle/>
        <a:p>
          <a:endParaRPr lang="en-US"/>
        </a:p>
      </dgm:t>
    </dgm:pt>
    <dgm:pt modelId="{3EFE0F0B-23E5-4D6E-B648-AC10DC06F731}">
      <dgm:prSet/>
      <dgm:spPr>
        <a:solidFill>
          <a:srgbClr val="FF0000"/>
        </a:solidFill>
      </dgm:spPr>
      <dgm:t>
        <a:bodyPr/>
        <a:lstStyle/>
        <a:p>
          <a:r>
            <a:rPr lang="en-US"/>
            <a:t>If STRS simply provided the information requested, the controversy would be resolved. By supplying records STRS could prove that the fees and expenses provided are accurate. We would also know if there are more Panda Power style investments. Why won’t they provide these records? What are they hiding? Is this transparency?</a:t>
          </a:r>
        </a:p>
      </dgm:t>
    </dgm:pt>
    <dgm:pt modelId="{5F9DBB8B-590A-4E75-B222-C059DEE03BD2}" type="parTrans" cxnId="{AA358085-5256-4ACC-892A-CE4B4B5456A8}">
      <dgm:prSet/>
      <dgm:spPr/>
      <dgm:t>
        <a:bodyPr/>
        <a:lstStyle/>
        <a:p>
          <a:endParaRPr lang="en-US"/>
        </a:p>
      </dgm:t>
    </dgm:pt>
    <dgm:pt modelId="{D4D97C78-93FB-4AD5-B640-7D62F2B4A5C3}" type="sibTrans" cxnId="{AA358085-5256-4ACC-892A-CE4B4B5456A8}">
      <dgm:prSet/>
      <dgm:spPr/>
      <dgm:t>
        <a:bodyPr/>
        <a:lstStyle/>
        <a:p>
          <a:endParaRPr lang="en-US"/>
        </a:p>
      </dgm:t>
    </dgm:pt>
    <dgm:pt modelId="{5C02C8EE-0B60-1A4C-96C2-959FF3C62284}" type="pres">
      <dgm:prSet presAssocID="{FA401550-AA8F-46BF-87E6-DBE79C9A9C47}" presName="linear" presStyleCnt="0">
        <dgm:presLayoutVars>
          <dgm:animLvl val="lvl"/>
          <dgm:resizeHandles val="exact"/>
        </dgm:presLayoutVars>
      </dgm:prSet>
      <dgm:spPr/>
      <dgm:t>
        <a:bodyPr/>
        <a:lstStyle/>
        <a:p>
          <a:endParaRPr lang="en-US"/>
        </a:p>
      </dgm:t>
    </dgm:pt>
    <dgm:pt modelId="{B97DC94A-F375-7242-AA7C-22E64EE9DA20}" type="pres">
      <dgm:prSet presAssocID="{4A3CF5C5-D7FB-4F00-BAC5-A66309101469}" presName="parentText" presStyleLbl="node1" presStyleIdx="0" presStyleCnt="2">
        <dgm:presLayoutVars>
          <dgm:chMax val="0"/>
          <dgm:bulletEnabled val="1"/>
        </dgm:presLayoutVars>
      </dgm:prSet>
      <dgm:spPr/>
      <dgm:t>
        <a:bodyPr/>
        <a:lstStyle/>
        <a:p>
          <a:endParaRPr lang="en-US"/>
        </a:p>
      </dgm:t>
    </dgm:pt>
    <dgm:pt modelId="{61309EC0-A017-C44B-AE34-7168C64B257D}" type="pres">
      <dgm:prSet presAssocID="{60DC54B8-C960-4F56-8B4E-6CC209E42B8F}" presName="spacer" presStyleCnt="0"/>
      <dgm:spPr/>
    </dgm:pt>
    <dgm:pt modelId="{7CEEBAB6-B263-1347-A798-F4509EB21445}" type="pres">
      <dgm:prSet presAssocID="{3EFE0F0B-23E5-4D6E-B648-AC10DC06F731}" presName="parentText" presStyleLbl="node1" presStyleIdx="1" presStyleCnt="2">
        <dgm:presLayoutVars>
          <dgm:chMax val="0"/>
          <dgm:bulletEnabled val="1"/>
        </dgm:presLayoutVars>
      </dgm:prSet>
      <dgm:spPr/>
      <dgm:t>
        <a:bodyPr/>
        <a:lstStyle/>
        <a:p>
          <a:endParaRPr lang="en-US"/>
        </a:p>
      </dgm:t>
    </dgm:pt>
  </dgm:ptLst>
  <dgm:cxnLst>
    <dgm:cxn modelId="{C3AEC49D-0758-3747-9804-317006040504}" type="presOf" srcId="{3EFE0F0B-23E5-4D6E-B648-AC10DC06F731}" destId="{7CEEBAB6-B263-1347-A798-F4509EB21445}" srcOrd="0" destOrd="0" presId="urn:microsoft.com/office/officeart/2005/8/layout/vList2"/>
    <dgm:cxn modelId="{9E91DA60-8480-EC47-9297-7D660DAA9AFB}" type="presOf" srcId="{4A3CF5C5-D7FB-4F00-BAC5-A66309101469}" destId="{B97DC94A-F375-7242-AA7C-22E64EE9DA20}" srcOrd="0" destOrd="0" presId="urn:microsoft.com/office/officeart/2005/8/layout/vList2"/>
    <dgm:cxn modelId="{8907BE02-6F6A-439E-ACCC-48AD8DE0D3E6}" srcId="{FA401550-AA8F-46BF-87E6-DBE79C9A9C47}" destId="{4A3CF5C5-D7FB-4F00-BAC5-A66309101469}" srcOrd="0" destOrd="0" parTransId="{05224545-11D5-4B8D-A975-5C140508CADF}" sibTransId="{60DC54B8-C960-4F56-8B4E-6CC209E42B8F}"/>
    <dgm:cxn modelId="{D0559E32-C787-B541-B20B-DDFBFCAB085D}" type="presOf" srcId="{FA401550-AA8F-46BF-87E6-DBE79C9A9C47}" destId="{5C02C8EE-0B60-1A4C-96C2-959FF3C62284}" srcOrd="0" destOrd="0" presId="urn:microsoft.com/office/officeart/2005/8/layout/vList2"/>
    <dgm:cxn modelId="{AA358085-5256-4ACC-892A-CE4B4B5456A8}" srcId="{FA401550-AA8F-46BF-87E6-DBE79C9A9C47}" destId="{3EFE0F0B-23E5-4D6E-B648-AC10DC06F731}" srcOrd="1" destOrd="0" parTransId="{5F9DBB8B-590A-4E75-B222-C059DEE03BD2}" sibTransId="{D4D97C78-93FB-4AD5-B640-7D62F2B4A5C3}"/>
    <dgm:cxn modelId="{A21F9EA9-A045-244B-B6DC-907F59292595}" type="presParOf" srcId="{5C02C8EE-0B60-1A4C-96C2-959FF3C62284}" destId="{B97DC94A-F375-7242-AA7C-22E64EE9DA20}" srcOrd="0" destOrd="0" presId="urn:microsoft.com/office/officeart/2005/8/layout/vList2"/>
    <dgm:cxn modelId="{4B78454B-2370-5B43-B842-3B4EABDF85CA}" type="presParOf" srcId="{5C02C8EE-0B60-1A4C-96C2-959FF3C62284}" destId="{61309EC0-A017-C44B-AE34-7168C64B257D}" srcOrd="1" destOrd="0" presId="urn:microsoft.com/office/officeart/2005/8/layout/vList2"/>
    <dgm:cxn modelId="{78B68FCE-74EB-A641-B2A0-62678D0ECAED}" type="presParOf" srcId="{5C02C8EE-0B60-1A4C-96C2-959FF3C62284}" destId="{7CEEBAB6-B263-1347-A798-F4509EB2144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C6CE1BB-84CB-49B0-8897-B8441214441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86213C4-B9FC-4F16-9A8C-1B4046A72367}">
      <dgm:prSet/>
      <dgm:spPr>
        <a:solidFill>
          <a:schemeClr val="accent2"/>
        </a:solidFill>
      </dgm:spPr>
      <dgm:t>
        <a:bodyPr/>
        <a:lstStyle/>
        <a:p>
          <a:r>
            <a:rPr lang="en-US"/>
            <a:t>Currently 3 </a:t>
          </a:r>
          <a:r>
            <a:rPr lang="en-US" dirty="0"/>
            <a:t>STRS Trustees, Wade Steen (appointed by the Governor), Rudy Fichtenbaum (elected by STRS retirees), and Yoel Mayerfeld (appointed by the Treasurer of the State of Ohio) are advocates for STRS members and ask tough questions of the STRS staff. Unfortunately, there are 8 other trustees on the board and Rudy’s, </a:t>
          </a:r>
          <a:r>
            <a:rPr lang="en-US" dirty="0" err="1"/>
            <a:t>Yoel’s</a:t>
          </a:r>
          <a:r>
            <a:rPr lang="en-US" dirty="0"/>
            <a:t>, and Wade’s voices are muted by the trustees that blindly follow the STRS staff.</a:t>
          </a:r>
        </a:p>
      </dgm:t>
    </dgm:pt>
    <dgm:pt modelId="{86485A43-D8AD-43AB-9038-6276FF48C1B4}" type="parTrans" cxnId="{3C468522-F2B5-4D15-969A-DC158A49000A}">
      <dgm:prSet/>
      <dgm:spPr/>
      <dgm:t>
        <a:bodyPr/>
        <a:lstStyle/>
        <a:p>
          <a:endParaRPr lang="en-US"/>
        </a:p>
      </dgm:t>
    </dgm:pt>
    <dgm:pt modelId="{E0947DF2-2D3B-4CDE-8DA0-976BD320B91B}" type="sibTrans" cxnId="{3C468522-F2B5-4D15-969A-DC158A49000A}">
      <dgm:prSet/>
      <dgm:spPr/>
      <dgm:t>
        <a:bodyPr/>
        <a:lstStyle/>
        <a:p>
          <a:endParaRPr lang="en-US"/>
        </a:p>
      </dgm:t>
    </dgm:pt>
    <dgm:pt modelId="{128E54DA-03E9-45C7-A9DD-AD63C7F0F66D}">
      <dgm:prSet/>
      <dgm:spPr>
        <a:solidFill>
          <a:srgbClr val="FFC000"/>
        </a:solidFill>
      </dgm:spPr>
      <dgm:t>
        <a:bodyPr/>
        <a:lstStyle/>
        <a:p>
          <a:r>
            <a:rPr lang="en-US" dirty="0"/>
            <a:t>Both Rudy and Wade have viewed a solution to STRS’s need to earn more money and feel this solution must be fully vetted. Again, STRS staff oppose any public vetting, so the status quo remains in place.</a:t>
          </a:r>
        </a:p>
      </dgm:t>
    </dgm:pt>
    <dgm:pt modelId="{9270E0F8-0744-4C68-ACFD-A79CC9737DF4}" type="parTrans" cxnId="{A05A189F-369E-4C21-B910-4355CAC79819}">
      <dgm:prSet/>
      <dgm:spPr/>
      <dgm:t>
        <a:bodyPr/>
        <a:lstStyle/>
        <a:p>
          <a:endParaRPr lang="en-US"/>
        </a:p>
      </dgm:t>
    </dgm:pt>
    <dgm:pt modelId="{B6BED7C7-83E9-4D34-8B3A-41646AD0520B}" type="sibTrans" cxnId="{A05A189F-369E-4C21-B910-4355CAC79819}">
      <dgm:prSet/>
      <dgm:spPr/>
      <dgm:t>
        <a:bodyPr/>
        <a:lstStyle/>
        <a:p>
          <a:endParaRPr lang="en-US"/>
        </a:p>
      </dgm:t>
    </dgm:pt>
    <dgm:pt modelId="{4AF93EF4-B596-FD45-9FB2-98ED6621E4D9}" type="pres">
      <dgm:prSet presAssocID="{2C6CE1BB-84CB-49B0-8897-B8441214441F}" presName="linear" presStyleCnt="0">
        <dgm:presLayoutVars>
          <dgm:animLvl val="lvl"/>
          <dgm:resizeHandles val="exact"/>
        </dgm:presLayoutVars>
      </dgm:prSet>
      <dgm:spPr/>
      <dgm:t>
        <a:bodyPr/>
        <a:lstStyle/>
        <a:p>
          <a:endParaRPr lang="en-US"/>
        </a:p>
      </dgm:t>
    </dgm:pt>
    <dgm:pt modelId="{45CB93DF-C676-9E4F-BC19-ACBDFB2205EC}" type="pres">
      <dgm:prSet presAssocID="{886213C4-B9FC-4F16-9A8C-1B4046A72367}" presName="parentText" presStyleLbl="node1" presStyleIdx="0" presStyleCnt="2">
        <dgm:presLayoutVars>
          <dgm:chMax val="0"/>
          <dgm:bulletEnabled val="1"/>
        </dgm:presLayoutVars>
      </dgm:prSet>
      <dgm:spPr/>
      <dgm:t>
        <a:bodyPr/>
        <a:lstStyle/>
        <a:p>
          <a:endParaRPr lang="en-US"/>
        </a:p>
      </dgm:t>
    </dgm:pt>
    <dgm:pt modelId="{BC655359-BAAD-B64A-A06D-CF91B11453DB}" type="pres">
      <dgm:prSet presAssocID="{E0947DF2-2D3B-4CDE-8DA0-976BD320B91B}" presName="spacer" presStyleCnt="0"/>
      <dgm:spPr/>
    </dgm:pt>
    <dgm:pt modelId="{C045F442-27E8-4B42-8D26-04B9ED9A2E7D}" type="pres">
      <dgm:prSet presAssocID="{128E54DA-03E9-45C7-A9DD-AD63C7F0F66D}" presName="parentText" presStyleLbl="node1" presStyleIdx="1" presStyleCnt="2">
        <dgm:presLayoutVars>
          <dgm:chMax val="0"/>
          <dgm:bulletEnabled val="1"/>
        </dgm:presLayoutVars>
      </dgm:prSet>
      <dgm:spPr/>
      <dgm:t>
        <a:bodyPr/>
        <a:lstStyle/>
        <a:p>
          <a:endParaRPr lang="en-US"/>
        </a:p>
      </dgm:t>
    </dgm:pt>
  </dgm:ptLst>
  <dgm:cxnLst>
    <dgm:cxn modelId="{A05A189F-369E-4C21-B910-4355CAC79819}" srcId="{2C6CE1BB-84CB-49B0-8897-B8441214441F}" destId="{128E54DA-03E9-45C7-A9DD-AD63C7F0F66D}" srcOrd="1" destOrd="0" parTransId="{9270E0F8-0744-4C68-ACFD-A79CC9737DF4}" sibTransId="{B6BED7C7-83E9-4D34-8B3A-41646AD0520B}"/>
    <dgm:cxn modelId="{3C468522-F2B5-4D15-969A-DC158A49000A}" srcId="{2C6CE1BB-84CB-49B0-8897-B8441214441F}" destId="{886213C4-B9FC-4F16-9A8C-1B4046A72367}" srcOrd="0" destOrd="0" parTransId="{86485A43-D8AD-43AB-9038-6276FF48C1B4}" sibTransId="{E0947DF2-2D3B-4CDE-8DA0-976BD320B91B}"/>
    <dgm:cxn modelId="{DC08B622-0086-0B47-8359-66A5FE05CD50}" type="presOf" srcId="{886213C4-B9FC-4F16-9A8C-1B4046A72367}" destId="{45CB93DF-C676-9E4F-BC19-ACBDFB2205EC}" srcOrd="0" destOrd="0" presId="urn:microsoft.com/office/officeart/2005/8/layout/vList2"/>
    <dgm:cxn modelId="{89755541-2159-E94C-B901-E081151B470F}" type="presOf" srcId="{128E54DA-03E9-45C7-A9DD-AD63C7F0F66D}" destId="{C045F442-27E8-4B42-8D26-04B9ED9A2E7D}" srcOrd="0" destOrd="0" presId="urn:microsoft.com/office/officeart/2005/8/layout/vList2"/>
    <dgm:cxn modelId="{B220386B-F2CF-7F4B-8DF3-4F4A9A389B1B}" type="presOf" srcId="{2C6CE1BB-84CB-49B0-8897-B8441214441F}" destId="{4AF93EF4-B596-FD45-9FB2-98ED6621E4D9}" srcOrd="0" destOrd="0" presId="urn:microsoft.com/office/officeart/2005/8/layout/vList2"/>
    <dgm:cxn modelId="{D7981714-531F-0144-956D-692555B6DAED}" type="presParOf" srcId="{4AF93EF4-B596-FD45-9FB2-98ED6621E4D9}" destId="{45CB93DF-C676-9E4F-BC19-ACBDFB2205EC}" srcOrd="0" destOrd="0" presId="urn:microsoft.com/office/officeart/2005/8/layout/vList2"/>
    <dgm:cxn modelId="{BCB116CF-37B3-0F48-BF8D-94D09EA99C78}" type="presParOf" srcId="{4AF93EF4-B596-FD45-9FB2-98ED6621E4D9}" destId="{BC655359-BAAD-B64A-A06D-CF91B11453DB}" srcOrd="1" destOrd="0" presId="urn:microsoft.com/office/officeart/2005/8/layout/vList2"/>
    <dgm:cxn modelId="{1E0966DD-23CE-674D-9444-1514504B1BC1}" type="presParOf" srcId="{4AF93EF4-B596-FD45-9FB2-98ED6621E4D9}" destId="{C045F442-27E8-4B42-8D26-04B9ED9A2E7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6889F4-0748-411F-8C86-1FCFBB25DF6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93E403E9-62D9-4EF7-9746-8AE0D1B08479}">
      <dgm:prSet/>
      <dgm:spPr/>
      <dgm:t>
        <a:bodyPr/>
        <a:lstStyle/>
        <a:p>
          <a:r>
            <a:rPr lang="en-US"/>
            <a:t>In addition to the reduction in retiree benefits, STRS also instituted several changes to active STRS members:</a:t>
          </a:r>
        </a:p>
      </dgm:t>
    </dgm:pt>
    <dgm:pt modelId="{5E8F578C-81C3-499A-B641-D1533537E92E}" type="parTrans" cxnId="{A6E66FA5-1A05-496A-A034-9909D902854E}">
      <dgm:prSet/>
      <dgm:spPr/>
      <dgm:t>
        <a:bodyPr/>
        <a:lstStyle/>
        <a:p>
          <a:endParaRPr lang="en-US"/>
        </a:p>
      </dgm:t>
    </dgm:pt>
    <dgm:pt modelId="{69E53D00-F5D6-46BC-B9D6-2F7E885F0C9F}" type="sibTrans" cxnId="{A6E66FA5-1A05-496A-A034-9909D902854E}">
      <dgm:prSet/>
      <dgm:spPr/>
      <dgm:t>
        <a:bodyPr/>
        <a:lstStyle/>
        <a:p>
          <a:endParaRPr lang="en-US"/>
        </a:p>
      </dgm:t>
    </dgm:pt>
    <dgm:pt modelId="{72FD4BF9-82C1-4C10-8F3A-5A977C18B31D}">
      <dgm:prSet/>
      <dgm:spPr>
        <a:solidFill>
          <a:srgbClr val="FF0000"/>
        </a:solidFill>
      </dgm:spPr>
      <dgm:t>
        <a:bodyPr/>
        <a:lstStyle/>
        <a:p>
          <a:r>
            <a:rPr lang="en-US"/>
            <a:t>Forcing active educators to work much longer to receive retirement benefits</a:t>
          </a:r>
        </a:p>
      </dgm:t>
    </dgm:pt>
    <dgm:pt modelId="{33D425B4-B99F-4248-8E45-ABFFBF34A408}" type="parTrans" cxnId="{E58B1DCE-91BE-4089-B9C5-8FF4E5426718}">
      <dgm:prSet/>
      <dgm:spPr/>
      <dgm:t>
        <a:bodyPr/>
        <a:lstStyle/>
        <a:p>
          <a:endParaRPr lang="en-US"/>
        </a:p>
      </dgm:t>
    </dgm:pt>
    <dgm:pt modelId="{E0B11739-DB02-4C13-85BC-B1CF26CDF547}" type="sibTrans" cxnId="{E58B1DCE-91BE-4089-B9C5-8FF4E5426718}">
      <dgm:prSet/>
      <dgm:spPr/>
      <dgm:t>
        <a:bodyPr/>
        <a:lstStyle/>
        <a:p>
          <a:endParaRPr lang="en-US"/>
        </a:p>
      </dgm:t>
    </dgm:pt>
    <dgm:pt modelId="{7823B35C-6E82-4014-9F6D-F28EAA58C20F}">
      <dgm:prSet/>
      <dgm:spPr>
        <a:solidFill>
          <a:schemeClr val="accent1"/>
        </a:solidFill>
      </dgm:spPr>
      <dgm:t>
        <a:bodyPr/>
        <a:lstStyle/>
        <a:p>
          <a:r>
            <a:rPr lang="en-US"/>
            <a:t>Forcing active STRS members to contribute 40% more to the retirement system. Active teachers pay 14% but only receive a 10 ½ % benefit</a:t>
          </a:r>
        </a:p>
      </dgm:t>
    </dgm:pt>
    <dgm:pt modelId="{3AB50DBD-7EF3-41CA-84EC-DAEB8CDDE186}" type="parTrans" cxnId="{53F788BE-E6A9-4603-AF45-34E672A60E6F}">
      <dgm:prSet/>
      <dgm:spPr/>
      <dgm:t>
        <a:bodyPr/>
        <a:lstStyle/>
        <a:p>
          <a:endParaRPr lang="en-US"/>
        </a:p>
      </dgm:t>
    </dgm:pt>
    <dgm:pt modelId="{F81A1D00-7608-42DE-B2E7-97331A233FA5}" type="sibTrans" cxnId="{53F788BE-E6A9-4603-AF45-34E672A60E6F}">
      <dgm:prSet/>
      <dgm:spPr/>
      <dgm:t>
        <a:bodyPr/>
        <a:lstStyle/>
        <a:p>
          <a:endParaRPr lang="en-US"/>
        </a:p>
      </dgm:t>
    </dgm:pt>
    <dgm:pt modelId="{1291838E-D064-4D22-9FA3-D786D2EFF286}">
      <dgm:prSet/>
      <dgm:spPr>
        <a:solidFill>
          <a:srgbClr val="FFC000"/>
        </a:solidFill>
      </dgm:spPr>
      <dgm:t>
        <a:bodyPr/>
        <a:lstStyle/>
        <a:p>
          <a:r>
            <a:rPr lang="en-US"/>
            <a:t>Basing retirement on a final 5 year average salary v. a 3 year average salary (reducing benefits)</a:t>
          </a:r>
        </a:p>
      </dgm:t>
    </dgm:pt>
    <dgm:pt modelId="{0A4F3FF7-759D-4DA0-8FD7-4AFCB8897343}" type="parTrans" cxnId="{9247F248-80DC-448C-94F4-EF8061784D49}">
      <dgm:prSet/>
      <dgm:spPr/>
      <dgm:t>
        <a:bodyPr/>
        <a:lstStyle/>
        <a:p>
          <a:endParaRPr lang="en-US"/>
        </a:p>
      </dgm:t>
    </dgm:pt>
    <dgm:pt modelId="{1336D032-1B17-4026-8388-FA5C9DA05D80}" type="sibTrans" cxnId="{9247F248-80DC-448C-94F4-EF8061784D49}">
      <dgm:prSet/>
      <dgm:spPr/>
      <dgm:t>
        <a:bodyPr/>
        <a:lstStyle/>
        <a:p>
          <a:endParaRPr lang="en-US"/>
        </a:p>
      </dgm:t>
    </dgm:pt>
    <dgm:pt modelId="{A1ABAAFA-9451-4536-BBC3-0DA5CB57107A}">
      <dgm:prSet/>
      <dgm:spPr/>
      <dgm:t>
        <a:bodyPr/>
        <a:lstStyle/>
        <a:p>
          <a:r>
            <a:rPr lang="en-US"/>
            <a:t>Other public pensions in Ohio instituted similar changes, however, STRS is far better funded than the other public pensions in Ohio</a:t>
          </a:r>
        </a:p>
      </dgm:t>
    </dgm:pt>
    <dgm:pt modelId="{978954FE-9CDF-488C-861E-B250E82BA6ED}" type="parTrans" cxnId="{38AC82A6-AFF5-4FFA-B6BC-246AFB2720CE}">
      <dgm:prSet/>
      <dgm:spPr/>
      <dgm:t>
        <a:bodyPr/>
        <a:lstStyle/>
        <a:p>
          <a:endParaRPr lang="en-US"/>
        </a:p>
      </dgm:t>
    </dgm:pt>
    <dgm:pt modelId="{D9980EA6-7579-420F-B33A-39745EE1067E}" type="sibTrans" cxnId="{38AC82A6-AFF5-4FFA-B6BC-246AFB2720CE}">
      <dgm:prSet/>
      <dgm:spPr/>
      <dgm:t>
        <a:bodyPr/>
        <a:lstStyle/>
        <a:p>
          <a:endParaRPr lang="en-US"/>
        </a:p>
      </dgm:t>
    </dgm:pt>
    <dgm:pt modelId="{7987817D-8D8C-F244-AB9C-557448A1E1CF}" type="pres">
      <dgm:prSet presAssocID="{616889F4-0748-411F-8C86-1FCFBB25DF66}" presName="linear" presStyleCnt="0">
        <dgm:presLayoutVars>
          <dgm:animLvl val="lvl"/>
          <dgm:resizeHandles val="exact"/>
        </dgm:presLayoutVars>
      </dgm:prSet>
      <dgm:spPr/>
      <dgm:t>
        <a:bodyPr/>
        <a:lstStyle/>
        <a:p>
          <a:endParaRPr lang="en-US"/>
        </a:p>
      </dgm:t>
    </dgm:pt>
    <dgm:pt modelId="{C3E2341C-D47F-4D47-A6A5-70A3D522784C}" type="pres">
      <dgm:prSet presAssocID="{93E403E9-62D9-4EF7-9746-8AE0D1B08479}" presName="parentText" presStyleLbl="node1" presStyleIdx="0" presStyleCnt="5">
        <dgm:presLayoutVars>
          <dgm:chMax val="0"/>
          <dgm:bulletEnabled val="1"/>
        </dgm:presLayoutVars>
      </dgm:prSet>
      <dgm:spPr/>
      <dgm:t>
        <a:bodyPr/>
        <a:lstStyle/>
        <a:p>
          <a:endParaRPr lang="en-US"/>
        </a:p>
      </dgm:t>
    </dgm:pt>
    <dgm:pt modelId="{31B71BF7-B8AC-D643-877D-6B510C6C6F04}" type="pres">
      <dgm:prSet presAssocID="{69E53D00-F5D6-46BC-B9D6-2F7E885F0C9F}" presName="spacer" presStyleCnt="0"/>
      <dgm:spPr/>
    </dgm:pt>
    <dgm:pt modelId="{11E75E3B-BAA0-4C4A-908D-B32D0D2730BB}" type="pres">
      <dgm:prSet presAssocID="{72FD4BF9-82C1-4C10-8F3A-5A977C18B31D}" presName="parentText" presStyleLbl="node1" presStyleIdx="1" presStyleCnt="5">
        <dgm:presLayoutVars>
          <dgm:chMax val="0"/>
          <dgm:bulletEnabled val="1"/>
        </dgm:presLayoutVars>
      </dgm:prSet>
      <dgm:spPr/>
      <dgm:t>
        <a:bodyPr/>
        <a:lstStyle/>
        <a:p>
          <a:endParaRPr lang="en-US"/>
        </a:p>
      </dgm:t>
    </dgm:pt>
    <dgm:pt modelId="{0E9F2206-B135-F54A-B630-701DA43CCE3B}" type="pres">
      <dgm:prSet presAssocID="{E0B11739-DB02-4C13-85BC-B1CF26CDF547}" presName="spacer" presStyleCnt="0"/>
      <dgm:spPr/>
    </dgm:pt>
    <dgm:pt modelId="{0FCCC1E9-F1CE-944F-8389-41FEE7EE4DAA}" type="pres">
      <dgm:prSet presAssocID="{7823B35C-6E82-4014-9F6D-F28EAA58C20F}" presName="parentText" presStyleLbl="node1" presStyleIdx="2" presStyleCnt="5">
        <dgm:presLayoutVars>
          <dgm:chMax val="0"/>
          <dgm:bulletEnabled val="1"/>
        </dgm:presLayoutVars>
      </dgm:prSet>
      <dgm:spPr/>
      <dgm:t>
        <a:bodyPr/>
        <a:lstStyle/>
        <a:p>
          <a:endParaRPr lang="en-US"/>
        </a:p>
      </dgm:t>
    </dgm:pt>
    <dgm:pt modelId="{82DB78E0-A3DC-D14A-8B05-98D75B651845}" type="pres">
      <dgm:prSet presAssocID="{F81A1D00-7608-42DE-B2E7-97331A233FA5}" presName="spacer" presStyleCnt="0"/>
      <dgm:spPr/>
    </dgm:pt>
    <dgm:pt modelId="{21BA0238-15BF-7D43-86B4-69342ECC1B86}" type="pres">
      <dgm:prSet presAssocID="{1291838E-D064-4D22-9FA3-D786D2EFF286}" presName="parentText" presStyleLbl="node1" presStyleIdx="3" presStyleCnt="5">
        <dgm:presLayoutVars>
          <dgm:chMax val="0"/>
          <dgm:bulletEnabled val="1"/>
        </dgm:presLayoutVars>
      </dgm:prSet>
      <dgm:spPr/>
      <dgm:t>
        <a:bodyPr/>
        <a:lstStyle/>
        <a:p>
          <a:endParaRPr lang="en-US"/>
        </a:p>
      </dgm:t>
    </dgm:pt>
    <dgm:pt modelId="{DB9E672F-72D0-8C47-A683-78A86DEAC1EA}" type="pres">
      <dgm:prSet presAssocID="{1336D032-1B17-4026-8388-FA5C9DA05D80}" presName="spacer" presStyleCnt="0"/>
      <dgm:spPr/>
    </dgm:pt>
    <dgm:pt modelId="{91B4B9B3-ABD1-A54B-A943-5C18567EBF64}" type="pres">
      <dgm:prSet presAssocID="{A1ABAAFA-9451-4536-BBC3-0DA5CB57107A}" presName="parentText" presStyleLbl="node1" presStyleIdx="4" presStyleCnt="5">
        <dgm:presLayoutVars>
          <dgm:chMax val="0"/>
          <dgm:bulletEnabled val="1"/>
        </dgm:presLayoutVars>
      </dgm:prSet>
      <dgm:spPr/>
      <dgm:t>
        <a:bodyPr/>
        <a:lstStyle/>
        <a:p>
          <a:endParaRPr lang="en-US"/>
        </a:p>
      </dgm:t>
    </dgm:pt>
  </dgm:ptLst>
  <dgm:cxnLst>
    <dgm:cxn modelId="{A6E66FA5-1A05-496A-A034-9909D902854E}" srcId="{616889F4-0748-411F-8C86-1FCFBB25DF66}" destId="{93E403E9-62D9-4EF7-9746-8AE0D1B08479}" srcOrd="0" destOrd="0" parTransId="{5E8F578C-81C3-499A-B641-D1533537E92E}" sibTransId="{69E53D00-F5D6-46BC-B9D6-2F7E885F0C9F}"/>
    <dgm:cxn modelId="{FCFED86E-57EE-2547-870A-51AD09E2CCF3}" type="presOf" srcId="{1291838E-D064-4D22-9FA3-D786D2EFF286}" destId="{21BA0238-15BF-7D43-86B4-69342ECC1B86}" srcOrd="0" destOrd="0" presId="urn:microsoft.com/office/officeart/2005/8/layout/vList2"/>
    <dgm:cxn modelId="{C0861516-F6C3-E045-8F58-5330FE05EEDD}" type="presOf" srcId="{72FD4BF9-82C1-4C10-8F3A-5A977C18B31D}" destId="{11E75E3B-BAA0-4C4A-908D-B32D0D2730BB}" srcOrd="0" destOrd="0" presId="urn:microsoft.com/office/officeart/2005/8/layout/vList2"/>
    <dgm:cxn modelId="{52882A53-3DF9-AB44-9110-0F7C0D8A0AEA}" type="presOf" srcId="{93E403E9-62D9-4EF7-9746-8AE0D1B08479}" destId="{C3E2341C-D47F-4D47-A6A5-70A3D522784C}" srcOrd="0" destOrd="0" presId="urn:microsoft.com/office/officeart/2005/8/layout/vList2"/>
    <dgm:cxn modelId="{0B5F2207-4AF0-7745-86F5-393AD5E2E0F5}" type="presOf" srcId="{616889F4-0748-411F-8C86-1FCFBB25DF66}" destId="{7987817D-8D8C-F244-AB9C-557448A1E1CF}" srcOrd="0" destOrd="0" presId="urn:microsoft.com/office/officeart/2005/8/layout/vList2"/>
    <dgm:cxn modelId="{38AC82A6-AFF5-4FFA-B6BC-246AFB2720CE}" srcId="{616889F4-0748-411F-8C86-1FCFBB25DF66}" destId="{A1ABAAFA-9451-4536-BBC3-0DA5CB57107A}" srcOrd="4" destOrd="0" parTransId="{978954FE-9CDF-488C-861E-B250E82BA6ED}" sibTransId="{D9980EA6-7579-420F-B33A-39745EE1067E}"/>
    <dgm:cxn modelId="{32497FD1-53E8-8F4D-8E1A-BB107EB991FF}" type="presOf" srcId="{A1ABAAFA-9451-4536-BBC3-0DA5CB57107A}" destId="{91B4B9B3-ABD1-A54B-A943-5C18567EBF64}" srcOrd="0" destOrd="0" presId="urn:microsoft.com/office/officeart/2005/8/layout/vList2"/>
    <dgm:cxn modelId="{ADCD70F9-778A-1840-9397-B8FF3EAC4BB1}" type="presOf" srcId="{7823B35C-6E82-4014-9F6D-F28EAA58C20F}" destId="{0FCCC1E9-F1CE-944F-8389-41FEE7EE4DAA}" srcOrd="0" destOrd="0" presId="urn:microsoft.com/office/officeart/2005/8/layout/vList2"/>
    <dgm:cxn modelId="{53F788BE-E6A9-4603-AF45-34E672A60E6F}" srcId="{616889F4-0748-411F-8C86-1FCFBB25DF66}" destId="{7823B35C-6E82-4014-9F6D-F28EAA58C20F}" srcOrd="2" destOrd="0" parTransId="{3AB50DBD-7EF3-41CA-84EC-DAEB8CDDE186}" sibTransId="{F81A1D00-7608-42DE-B2E7-97331A233FA5}"/>
    <dgm:cxn modelId="{E58B1DCE-91BE-4089-B9C5-8FF4E5426718}" srcId="{616889F4-0748-411F-8C86-1FCFBB25DF66}" destId="{72FD4BF9-82C1-4C10-8F3A-5A977C18B31D}" srcOrd="1" destOrd="0" parTransId="{33D425B4-B99F-4248-8E45-ABFFBF34A408}" sibTransId="{E0B11739-DB02-4C13-85BC-B1CF26CDF547}"/>
    <dgm:cxn modelId="{9247F248-80DC-448C-94F4-EF8061784D49}" srcId="{616889F4-0748-411F-8C86-1FCFBB25DF66}" destId="{1291838E-D064-4D22-9FA3-D786D2EFF286}" srcOrd="3" destOrd="0" parTransId="{0A4F3FF7-759D-4DA0-8FD7-4AFCB8897343}" sibTransId="{1336D032-1B17-4026-8388-FA5C9DA05D80}"/>
    <dgm:cxn modelId="{586979DA-9F38-B942-9343-9B2187BE6573}" type="presParOf" srcId="{7987817D-8D8C-F244-AB9C-557448A1E1CF}" destId="{C3E2341C-D47F-4D47-A6A5-70A3D522784C}" srcOrd="0" destOrd="0" presId="urn:microsoft.com/office/officeart/2005/8/layout/vList2"/>
    <dgm:cxn modelId="{324AA8A4-BB68-4643-BB84-32E96D60E4C4}" type="presParOf" srcId="{7987817D-8D8C-F244-AB9C-557448A1E1CF}" destId="{31B71BF7-B8AC-D643-877D-6B510C6C6F04}" srcOrd="1" destOrd="0" presId="urn:microsoft.com/office/officeart/2005/8/layout/vList2"/>
    <dgm:cxn modelId="{C47C1FDD-7EE5-F346-BB3F-DED2BD108598}" type="presParOf" srcId="{7987817D-8D8C-F244-AB9C-557448A1E1CF}" destId="{11E75E3B-BAA0-4C4A-908D-B32D0D2730BB}" srcOrd="2" destOrd="0" presId="urn:microsoft.com/office/officeart/2005/8/layout/vList2"/>
    <dgm:cxn modelId="{F8F1C44F-22C9-E943-BF35-D6CD5643D0B2}" type="presParOf" srcId="{7987817D-8D8C-F244-AB9C-557448A1E1CF}" destId="{0E9F2206-B135-F54A-B630-701DA43CCE3B}" srcOrd="3" destOrd="0" presId="urn:microsoft.com/office/officeart/2005/8/layout/vList2"/>
    <dgm:cxn modelId="{17FF2208-A07A-4B4B-BEEA-605DB988571F}" type="presParOf" srcId="{7987817D-8D8C-F244-AB9C-557448A1E1CF}" destId="{0FCCC1E9-F1CE-944F-8389-41FEE7EE4DAA}" srcOrd="4" destOrd="0" presId="urn:microsoft.com/office/officeart/2005/8/layout/vList2"/>
    <dgm:cxn modelId="{AC7D299F-60F5-7144-917B-B11F9D68C583}" type="presParOf" srcId="{7987817D-8D8C-F244-AB9C-557448A1E1CF}" destId="{82DB78E0-A3DC-D14A-8B05-98D75B651845}" srcOrd="5" destOrd="0" presId="urn:microsoft.com/office/officeart/2005/8/layout/vList2"/>
    <dgm:cxn modelId="{49870008-5622-DD45-AFF9-491220B6A37F}" type="presParOf" srcId="{7987817D-8D8C-F244-AB9C-557448A1E1CF}" destId="{21BA0238-15BF-7D43-86B4-69342ECC1B86}" srcOrd="6" destOrd="0" presId="urn:microsoft.com/office/officeart/2005/8/layout/vList2"/>
    <dgm:cxn modelId="{887719B8-ACB8-9A47-95CA-AD8F180CBCA2}" type="presParOf" srcId="{7987817D-8D8C-F244-AB9C-557448A1E1CF}" destId="{DB9E672F-72D0-8C47-A683-78A86DEAC1EA}" srcOrd="7" destOrd="0" presId="urn:microsoft.com/office/officeart/2005/8/layout/vList2"/>
    <dgm:cxn modelId="{DDF99198-9349-CB4C-8823-053D2DFFC60C}" type="presParOf" srcId="{7987817D-8D8C-F244-AB9C-557448A1E1CF}" destId="{91B4B9B3-ABD1-A54B-A943-5C18567EBF6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758E91C-D27A-4A37-91B9-26AA8F9A087E}"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F774DF1F-3B81-44AA-BE98-1FE097049265}">
      <dgm:prSet/>
      <dgm:spPr>
        <a:solidFill>
          <a:srgbClr val="FF0000"/>
        </a:solidFill>
      </dgm:spPr>
      <dgm:t>
        <a:bodyPr/>
        <a:lstStyle/>
        <a:p>
          <a:r>
            <a:rPr lang="en-US" dirty="0"/>
            <a:t>STRS employees have not shared the sacrifice. Despite reducing benefits paid to retirees and active educators, increasing the level of contributions paid by active educators, and forcing active educators to work many years longer, </a:t>
          </a:r>
        </a:p>
        <a:p>
          <a:r>
            <a:rPr lang="en-US" dirty="0"/>
            <a:t>STRS employees have received base pay increases every year since the benefits have been reduced, and many employees have received lavish  ‘bonus pay’ equal to 125% of their annual salary. </a:t>
          </a:r>
        </a:p>
      </dgm:t>
    </dgm:pt>
    <dgm:pt modelId="{674AC628-E017-45DC-9426-8AC92FA67366}" type="parTrans" cxnId="{E9879AFB-209D-47D2-9FB4-E92F88895E61}">
      <dgm:prSet/>
      <dgm:spPr/>
      <dgm:t>
        <a:bodyPr/>
        <a:lstStyle/>
        <a:p>
          <a:endParaRPr lang="en-US"/>
        </a:p>
      </dgm:t>
    </dgm:pt>
    <dgm:pt modelId="{716C6A1C-3A43-48C5-8C9F-5E408EF37AEB}" type="sibTrans" cxnId="{E9879AFB-209D-47D2-9FB4-E92F88895E61}">
      <dgm:prSet/>
      <dgm:spPr/>
      <dgm:t>
        <a:bodyPr/>
        <a:lstStyle/>
        <a:p>
          <a:endParaRPr lang="en-US"/>
        </a:p>
      </dgm:t>
    </dgm:pt>
    <dgm:pt modelId="{ABE54FCD-532B-CC40-9D19-59BE960E5B59}" type="pres">
      <dgm:prSet presAssocID="{D758E91C-D27A-4A37-91B9-26AA8F9A087E}" presName="linear" presStyleCnt="0">
        <dgm:presLayoutVars>
          <dgm:animLvl val="lvl"/>
          <dgm:resizeHandles val="exact"/>
        </dgm:presLayoutVars>
      </dgm:prSet>
      <dgm:spPr/>
      <dgm:t>
        <a:bodyPr/>
        <a:lstStyle/>
        <a:p>
          <a:endParaRPr lang="en-US"/>
        </a:p>
      </dgm:t>
    </dgm:pt>
    <dgm:pt modelId="{90F8F1A7-7481-C042-A9BC-93FDE2CA262B}" type="pres">
      <dgm:prSet presAssocID="{F774DF1F-3B81-44AA-BE98-1FE097049265}" presName="parentText" presStyleLbl="node1" presStyleIdx="0" presStyleCnt="1">
        <dgm:presLayoutVars>
          <dgm:chMax val="0"/>
          <dgm:bulletEnabled val="1"/>
        </dgm:presLayoutVars>
      </dgm:prSet>
      <dgm:spPr/>
      <dgm:t>
        <a:bodyPr/>
        <a:lstStyle/>
        <a:p>
          <a:endParaRPr lang="en-US"/>
        </a:p>
      </dgm:t>
    </dgm:pt>
  </dgm:ptLst>
  <dgm:cxnLst>
    <dgm:cxn modelId="{1B07D208-2D7C-8C4A-81CC-B7CA28A3AC30}" type="presOf" srcId="{F774DF1F-3B81-44AA-BE98-1FE097049265}" destId="{90F8F1A7-7481-C042-A9BC-93FDE2CA262B}" srcOrd="0" destOrd="0" presId="urn:microsoft.com/office/officeart/2005/8/layout/vList2"/>
    <dgm:cxn modelId="{1D3F6769-1C03-7345-8B0E-61D0C98A1175}" type="presOf" srcId="{D758E91C-D27A-4A37-91B9-26AA8F9A087E}" destId="{ABE54FCD-532B-CC40-9D19-59BE960E5B59}" srcOrd="0" destOrd="0" presId="urn:microsoft.com/office/officeart/2005/8/layout/vList2"/>
    <dgm:cxn modelId="{E9879AFB-209D-47D2-9FB4-E92F88895E61}" srcId="{D758E91C-D27A-4A37-91B9-26AA8F9A087E}" destId="{F774DF1F-3B81-44AA-BE98-1FE097049265}" srcOrd="0" destOrd="0" parTransId="{674AC628-E017-45DC-9426-8AC92FA67366}" sibTransId="{716C6A1C-3A43-48C5-8C9F-5E408EF37AEB}"/>
    <dgm:cxn modelId="{B75A7585-ADE1-954E-8A1D-05A7CCAF674B}" type="presParOf" srcId="{ABE54FCD-532B-CC40-9D19-59BE960E5B59}" destId="{90F8F1A7-7481-C042-A9BC-93FDE2CA262B}"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0E5982-8FF1-44A7-B64E-C7E6BEEA00DD}"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09903BE-D1F4-4E29-B25B-155A871326DE}">
      <dgm:prSet/>
      <dgm:spPr>
        <a:solidFill>
          <a:srgbClr val="FF0000"/>
        </a:solidFill>
      </dgm:spPr>
      <dgm:t>
        <a:bodyPr/>
        <a:lstStyle/>
        <a:p>
          <a:r>
            <a:rPr lang="en-US" dirty="0"/>
            <a:t>Considering the reductions in benefits for retirees, increases in contributions and increases in years of service for active STRS members, why were the employees at STRS not feeling the pinch?</a:t>
          </a:r>
        </a:p>
      </dgm:t>
    </dgm:pt>
    <dgm:pt modelId="{BFBDAE35-A8F9-4A1B-93CE-05D9263DCB6C}" type="parTrans" cxnId="{7CF49BC9-CBF1-45FC-84E2-40F210EAEDCB}">
      <dgm:prSet/>
      <dgm:spPr/>
      <dgm:t>
        <a:bodyPr/>
        <a:lstStyle/>
        <a:p>
          <a:endParaRPr lang="en-US"/>
        </a:p>
      </dgm:t>
    </dgm:pt>
    <dgm:pt modelId="{BF7D5088-CBD8-47FE-8A36-22D07D1F2FD4}" type="sibTrans" cxnId="{7CF49BC9-CBF1-45FC-84E2-40F210EAEDCB}">
      <dgm:prSet/>
      <dgm:spPr/>
      <dgm:t>
        <a:bodyPr/>
        <a:lstStyle/>
        <a:p>
          <a:endParaRPr lang="en-US"/>
        </a:p>
      </dgm:t>
    </dgm:pt>
    <dgm:pt modelId="{BAB03219-C09B-4F95-ABA4-14728A95A57F}">
      <dgm:prSet/>
      <dgm:spPr>
        <a:solidFill>
          <a:schemeClr val="accent1"/>
        </a:solidFill>
      </dgm:spPr>
      <dgm:t>
        <a:bodyPr/>
        <a:lstStyle/>
        <a:p>
          <a:r>
            <a:rPr lang="en-US"/>
            <a:t>Why was STRS not able to pay the promised benefits with the stock market at an all time high?</a:t>
          </a:r>
        </a:p>
      </dgm:t>
    </dgm:pt>
    <dgm:pt modelId="{C01D3439-2978-4FAC-85AF-91F4E0980D96}" type="parTrans" cxnId="{F7867FB4-F346-4A64-B905-3E10F3E4CE59}">
      <dgm:prSet/>
      <dgm:spPr/>
      <dgm:t>
        <a:bodyPr/>
        <a:lstStyle/>
        <a:p>
          <a:endParaRPr lang="en-US"/>
        </a:p>
      </dgm:t>
    </dgm:pt>
    <dgm:pt modelId="{0DBEA1F3-AA8A-4C47-B5EF-F9B694A13C56}" type="sibTrans" cxnId="{F7867FB4-F346-4A64-B905-3E10F3E4CE59}">
      <dgm:prSet/>
      <dgm:spPr/>
      <dgm:t>
        <a:bodyPr/>
        <a:lstStyle/>
        <a:p>
          <a:endParaRPr lang="en-US"/>
        </a:p>
      </dgm:t>
    </dgm:pt>
    <dgm:pt modelId="{9571B639-4EDF-417C-9653-6A8A3E08E883}">
      <dgm:prSet/>
      <dgm:spPr>
        <a:solidFill>
          <a:schemeClr val="accent2"/>
        </a:solidFill>
      </dgm:spPr>
      <dgm:t>
        <a:bodyPr/>
        <a:lstStyle/>
        <a:p>
          <a:r>
            <a:rPr lang="en-US"/>
            <a:t>What was the plan to restore COLA and reduce the burden on active teachers?</a:t>
          </a:r>
        </a:p>
      </dgm:t>
    </dgm:pt>
    <dgm:pt modelId="{63FE955E-52C4-471F-9A95-B444492BFFF7}" type="parTrans" cxnId="{56B4CACA-F844-42DB-8A28-C45AE0D2D6CB}">
      <dgm:prSet/>
      <dgm:spPr/>
      <dgm:t>
        <a:bodyPr/>
        <a:lstStyle/>
        <a:p>
          <a:endParaRPr lang="en-US"/>
        </a:p>
      </dgm:t>
    </dgm:pt>
    <dgm:pt modelId="{62F06B58-7DB9-4D70-A293-8192E5937927}" type="sibTrans" cxnId="{56B4CACA-F844-42DB-8A28-C45AE0D2D6CB}">
      <dgm:prSet/>
      <dgm:spPr/>
      <dgm:t>
        <a:bodyPr/>
        <a:lstStyle/>
        <a:p>
          <a:endParaRPr lang="en-US"/>
        </a:p>
      </dgm:t>
    </dgm:pt>
    <dgm:pt modelId="{719623A7-F5BF-4CBA-8780-57FCEC68D2A3}">
      <dgm:prSet/>
      <dgm:spPr>
        <a:solidFill>
          <a:srgbClr val="FFC000"/>
        </a:solidFill>
      </dgm:spPr>
      <dgm:t>
        <a:bodyPr/>
        <a:lstStyle/>
        <a:p>
          <a:r>
            <a:rPr lang="en-US"/>
            <a:t>Why were STRS employees receiving bonus pay when there was no evidence employee performance warranted bonus pay?</a:t>
          </a:r>
        </a:p>
      </dgm:t>
    </dgm:pt>
    <dgm:pt modelId="{D27C2605-AB7E-4AD1-9E58-8786C71355F9}" type="parTrans" cxnId="{B9898F30-5E5A-4D5B-A32E-F4148042DEE6}">
      <dgm:prSet/>
      <dgm:spPr/>
      <dgm:t>
        <a:bodyPr/>
        <a:lstStyle/>
        <a:p>
          <a:endParaRPr lang="en-US"/>
        </a:p>
      </dgm:t>
    </dgm:pt>
    <dgm:pt modelId="{68834395-DF9C-465F-A6C7-CBFEF683B6AE}" type="sibTrans" cxnId="{B9898F30-5E5A-4D5B-A32E-F4148042DEE6}">
      <dgm:prSet/>
      <dgm:spPr/>
      <dgm:t>
        <a:bodyPr/>
        <a:lstStyle/>
        <a:p>
          <a:endParaRPr lang="en-US"/>
        </a:p>
      </dgm:t>
    </dgm:pt>
    <dgm:pt modelId="{2D256355-492F-F641-8C80-4F2D67045888}" type="pres">
      <dgm:prSet presAssocID="{E00E5982-8FF1-44A7-B64E-C7E6BEEA00DD}" presName="linear" presStyleCnt="0">
        <dgm:presLayoutVars>
          <dgm:animLvl val="lvl"/>
          <dgm:resizeHandles val="exact"/>
        </dgm:presLayoutVars>
      </dgm:prSet>
      <dgm:spPr/>
      <dgm:t>
        <a:bodyPr/>
        <a:lstStyle/>
        <a:p>
          <a:endParaRPr lang="en-US"/>
        </a:p>
      </dgm:t>
    </dgm:pt>
    <dgm:pt modelId="{DFBB2949-D0D7-0C49-81B9-4B72EE2B7986}" type="pres">
      <dgm:prSet presAssocID="{609903BE-D1F4-4E29-B25B-155A871326DE}" presName="parentText" presStyleLbl="node1" presStyleIdx="0" presStyleCnt="4">
        <dgm:presLayoutVars>
          <dgm:chMax val="0"/>
          <dgm:bulletEnabled val="1"/>
        </dgm:presLayoutVars>
      </dgm:prSet>
      <dgm:spPr/>
      <dgm:t>
        <a:bodyPr/>
        <a:lstStyle/>
        <a:p>
          <a:endParaRPr lang="en-US"/>
        </a:p>
      </dgm:t>
    </dgm:pt>
    <dgm:pt modelId="{B5688C3F-25DC-754C-B59E-A5449A619D69}" type="pres">
      <dgm:prSet presAssocID="{BF7D5088-CBD8-47FE-8A36-22D07D1F2FD4}" presName="spacer" presStyleCnt="0"/>
      <dgm:spPr/>
    </dgm:pt>
    <dgm:pt modelId="{F6484C2B-3076-4B4D-9AE4-F70CFC587BD6}" type="pres">
      <dgm:prSet presAssocID="{BAB03219-C09B-4F95-ABA4-14728A95A57F}" presName="parentText" presStyleLbl="node1" presStyleIdx="1" presStyleCnt="4">
        <dgm:presLayoutVars>
          <dgm:chMax val="0"/>
          <dgm:bulletEnabled val="1"/>
        </dgm:presLayoutVars>
      </dgm:prSet>
      <dgm:spPr/>
      <dgm:t>
        <a:bodyPr/>
        <a:lstStyle/>
        <a:p>
          <a:endParaRPr lang="en-US"/>
        </a:p>
      </dgm:t>
    </dgm:pt>
    <dgm:pt modelId="{CBE3C1D7-22D8-7744-992B-13D9776B841F}" type="pres">
      <dgm:prSet presAssocID="{0DBEA1F3-AA8A-4C47-B5EF-F9B694A13C56}" presName="spacer" presStyleCnt="0"/>
      <dgm:spPr/>
    </dgm:pt>
    <dgm:pt modelId="{63217F08-072C-EB4E-80F1-669779AD1FD2}" type="pres">
      <dgm:prSet presAssocID="{9571B639-4EDF-417C-9653-6A8A3E08E883}" presName="parentText" presStyleLbl="node1" presStyleIdx="2" presStyleCnt="4">
        <dgm:presLayoutVars>
          <dgm:chMax val="0"/>
          <dgm:bulletEnabled val="1"/>
        </dgm:presLayoutVars>
      </dgm:prSet>
      <dgm:spPr/>
      <dgm:t>
        <a:bodyPr/>
        <a:lstStyle/>
        <a:p>
          <a:endParaRPr lang="en-US"/>
        </a:p>
      </dgm:t>
    </dgm:pt>
    <dgm:pt modelId="{C4BB89FB-DA79-F54D-8DD5-EA5780573F32}" type="pres">
      <dgm:prSet presAssocID="{62F06B58-7DB9-4D70-A293-8192E5937927}" presName="spacer" presStyleCnt="0"/>
      <dgm:spPr/>
    </dgm:pt>
    <dgm:pt modelId="{5AFB2594-7333-DE45-B862-825B5DADF3EB}" type="pres">
      <dgm:prSet presAssocID="{719623A7-F5BF-4CBA-8780-57FCEC68D2A3}" presName="parentText" presStyleLbl="node1" presStyleIdx="3" presStyleCnt="4">
        <dgm:presLayoutVars>
          <dgm:chMax val="0"/>
          <dgm:bulletEnabled val="1"/>
        </dgm:presLayoutVars>
      </dgm:prSet>
      <dgm:spPr/>
      <dgm:t>
        <a:bodyPr/>
        <a:lstStyle/>
        <a:p>
          <a:endParaRPr lang="en-US"/>
        </a:p>
      </dgm:t>
    </dgm:pt>
  </dgm:ptLst>
  <dgm:cxnLst>
    <dgm:cxn modelId="{7CF49BC9-CBF1-45FC-84E2-40F210EAEDCB}" srcId="{E00E5982-8FF1-44A7-B64E-C7E6BEEA00DD}" destId="{609903BE-D1F4-4E29-B25B-155A871326DE}" srcOrd="0" destOrd="0" parTransId="{BFBDAE35-A8F9-4A1B-93CE-05D9263DCB6C}" sibTransId="{BF7D5088-CBD8-47FE-8A36-22D07D1F2FD4}"/>
    <dgm:cxn modelId="{F7867FB4-F346-4A64-B905-3E10F3E4CE59}" srcId="{E00E5982-8FF1-44A7-B64E-C7E6BEEA00DD}" destId="{BAB03219-C09B-4F95-ABA4-14728A95A57F}" srcOrd="1" destOrd="0" parTransId="{C01D3439-2978-4FAC-85AF-91F4E0980D96}" sibTransId="{0DBEA1F3-AA8A-4C47-B5EF-F9B694A13C56}"/>
    <dgm:cxn modelId="{3AE104C9-9C63-0A43-8FAD-98F0D04A14DF}" type="presOf" srcId="{E00E5982-8FF1-44A7-B64E-C7E6BEEA00DD}" destId="{2D256355-492F-F641-8C80-4F2D67045888}" srcOrd="0" destOrd="0" presId="urn:microsoft.com/office/officeart/2005/8/layout/vList2"/>
    <dgm:cxn modelId="{37A56A63-9EA9-6B4C-8515-B5AD16D2206D}" type="presOf" srcId="{609903BE-D1F4-4E29-B25B-155A871326DE}" destId="{DFBB2949-D0D7-0C49-81B9-4B72EE2B7986}" srcOrd="0" destOrd="0" presId="urn:microsoft.com/office/officeart/2005/8/layout/vList2"/>
    <dgm:cxn modelId="{FF928896-9FE0-A24F-8CC9-2E60EECDDA3E}" type="presOf" srcId="{719623A7-F5BF-4CBA-8780-57FCEC68D2A3}" destId="{5AFB2594-7333-DE45-B862-825B5DADF3EB}" srcOrd="0" destOrd="0" presId="urn:microsoft.com/office/officeart/2005/8/layout/vList2"/>
    <dgm:cxn modelId="{56B4CACA-F844-42DB-8A28-C45AE0D2D6CB}" srcId="{E00E5982-8FF1-44A7-B64E-C7E6BEEA00DD}" destId="{9571B639-4EDF-417C-9653-6A8A3E08E883}" srcOrd="2" destOrd="0" parTransId="{63FE955E-52C4-471F-9A95-B444492BFFF7}" sibTransId="{62F06B58-7DB9-4D70-A293-8192E5937927}"/>
    <dgm:cxn modelId="{B9898F30-5E5A-4D5B-A32E-F4148042DEE6}" srcId="{E00E5982-8FF1-44A7-B64E-C7E6BEEA00DD}" destId="{719623A7-F5BF-4CBA-8780-57FCEC68D2A3}" srcOrd="3" destOrd="0" parTransId="{D27C2605-AB7E-4AD1-9E58-8786C71355F9}" sibTransId="{68834395-DF9C-465F-A6C7-CBFEF683B6AE}"/>
    <dgm:cxn modelId="{AFB9D3CC-AB3E-E545-91E1-8FA036DC4689}" type="presOf" srcId="{BAB03219-C09B-4F95-ABA4-14728A95A57F}" destId="{F6484C2B-3076-4B4D-9AE4-F70CFC587BD6}" srcOrd="0" destOrd="0" presId="urn:microsoft.com/office/officeart/2005/8/layout/vList2"/>
    <dgm:cxn modelId="{0C91F30F-A6D0-C340-8E68-D10612C521E8}" type="presOf" srcId="{9571B639-4EDF-417C-9653-6A8A3E08E883}" destId="{63217F08-072C-EB4E-80F1-669779AD1FD2}" srcOrd="0" destOrd="0" presId="urn:microsoft.com/office/officeart/2005/8/layout/vList2"/>
    <dgm:cxn modelId="{FED6024B-3D70-AE48-932C-0A636BA06631}" type="presParOf" srcId="{2D256355-492F-F641-8C80-4F2D67045888}" destId="{DFBB2949-D0D7-0C49-81B9-4B72EE2B7986}" srcOrd="0" destOrd="0" presId="urn:microsoft.com/office/officeart/2005/8/layout/vList2"/>
    <dgm:cxn modelId="{718057FE-8288-EF47-8E0B-A7A656EEC07B}" type="presParOf" srcId="{2D256355-492F-F641-8C80-4F2D67045888}" destId="{B5688C3F-25DC-754C-B59E-A5449A619D69}" srcOrd="1" destOrd="0" presId="urn:microsoft.com/office/officeart/2005/8/layout/vList2"/>
    <dgm:cxn modelId="{AFF291CE-7010-CB44-9095-4893B6031C9C}" type="presParOf" srcId="{2D256355-492F-F641-8C80-4F2D67045888}" destId="{F6484C2B-3076-4B4D-9AE4-F70CFC587BD6}" srcOrd="2" destOrd="0" presId="urn:microsoft.com/office/officeart/2005/8/layout/vList2"/>
    <dgm:cxn modelId="{C0D5D182-CD5D-2C49-B3BE-D29DF5C44304}" type="presParOf" srcId="{2D256355-492F-F641-8C80-4F2D67045888}" destId="{CBE3C1D7-22D8-7744-992B-13D9776B841F}" srcOrd="3" destOrd="0" presId="urn:microsoft.com/office/officeart/2005/8/layout/vList2"/>
    <dgm:cxn modelId="{D65A626E-4AF7-644E-A9A0-0260BE8F02BC}" type="presParOf" srcId="{2D256355-492F-F641-8C80-4F2D67045888}" destId="{63217F08-072C-EB4E-80F1-669779AD1FD2}" srcOrd="4" destOrd="0" presId="urn:microsoft.com/office/officeart/2005/8/layout/vList2"/>
    <dgm:cxn modelId="{1A0F55D6-76BE-AF4B-B2E0-1912AC71B3C6}" type="presParOf" srcId="{2D256355-492F-F641-8C80-4F2D67045888}" destId="{C4BB89FB-DA79-F54D-8DD5-EA5780573F32}" srcOrd="5" destOrd="0" presId="urn:microsoft.com/office/officeart/2005/8/layout/vList2"/>
    <dgm:cxn modelId="{1AD3846C-F8D1-C949-B87F-87B7B034E877}" type="presParOf" srcId="{2D256355-492F-F641-8C80-4F2D67045888}" destId="{5AFB2594-7333-DE45-B862-825B5DADF3E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F7BB10-1D9B-4F6E-8487-52B4B9724DD2}"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B7C1791-32A6-41F0-9EF0-D02FC6282130}">
      <dgm:prSet/>
      <dgm:spPr>
        <a:solidFill>
          <a:srgbClr val="FF0000"/>
        </a:solidFill>
      </dgm:spPr>
      <dgm:t>
        <a:bodyPr/>
        <a:lstStyle/>
        <a:p>
          <a:r>
            <a:rPr lang="en-US" dirty="0"/>
            <a:t>STRS failed to offer any response to questions asked by ORTA over 2 years</a:t>
          </a:r>
        </a:p>
      </dgm:t>
    </dgm:pt>
    <dgm:pt modelId="{F4AD014B-291F-4B6A-93C7-B0BC211419C0}" type="parTrans" cxnId="{CF1E39AF-2535-48ED-8276-A0EF520ECAC5}">
      <dgm:prSet/>
      <dgm:spPr/>
      <dgm:t>
        <a:bodyPr/>
        <a:lstStyle/>
        <a:p>
          <a:endParaRPr lang="en-US"/>
        </a:p>
      </dgm:t>
    </dgm:pt>
    <dgm:pt modelId="{C3085FC0-B5DC-458F-8006-C38D221FC188}" type="sibTrans" cxnId="{CF1E39AF-2535-48ED-8276-A0EF520ECAC5}">
      <dgm:prSet/>
      <dgm:spPr/>
      <dgm:t>
        <a:bodyPr/>
        <a:lstStyle/>
        <a:p>
          <a:endParaRPr lang="en-US"/>
        </a:p>
      </dgm:t>
    </dgm:pt>
    <dgm:pt modelId="{048EAE25-74D1-482F-991E-8F7A6BF98AA3}">
      <dgm:prSet/>
      <dgm:spPr>
        <a:solidFill>
          <a:srgbClr val="FFC000"/>
        </a:solidFill>
      </dgm:spPr>
      <dgm:t>
        <a:bodyPr/>
        <a:lstStyle/>
        <a:p>
          <a:r>
            <a:rPr lang="en-US" dirty="0"/>
            <a:t>In fact, ORTA reminded STRS trustees several times during public participation at STRS meetings, the only time the phrase COLA was mentioned was by retirees. STRS never spoke of COLA, in fact, when forced to respond trustees or STRS senior staff would simply say ‘STRS beneficiaries were never promised a COLA’.</a:t>
          </a:r>
        </a:p>
      </dgm:t>
    </dgm:pt>
    <dgm:pt modelId="{C8C1CEC5-FEC6-4FB1-92F2-AAFD7527DB10}" type="parTrans" cxnId="{1FC7927F-EDF7-4D08-9928-8FE2D0FADF46}">
      <dgm:prSet/>
      <dgm:spPr/>
      <dgm:t>
        <a:bodyPr/>
        <a:lstStyle/>
        <a:p>
          <a:endParaRPr lang="en-US"/>
        </a:p>
      </dgm:t>
    </dgm:pt>
    <dgm:pt modelId="{195B14ED-8CCC-42B6-B7B8-0EE616469E04}" type="sibTrans" cxnId="{1FC7927F-EDF7-4D08-9928-8FE2D0FADF46}">
      <dgm:prSet/>
      <dgm:spPr/>
      <dgm:t>
        <a:bodyPr/>
        <a:lstStyle/>
        <a:p>
          <a:endParaRPr lang="en-US"/>
        </a:p>
      </dgm:t>
    </dgm:pt>
    <dgm:pt modelId="{46144F13-D769-4248-A9A3-74CFC28DDAE5}" type="pres">
      <dgm:prSet presAssocID="{D3F7BB10-1D9B-4F6E-8487-52B4B9724DD2}" presName="linear" presStyleCnt="0">
        <dgm:presLayoutVars>
          <dgm:animLvl val="lvl"/>
          <dgm:resizeHandles val="exact"/>
        </dgm:presLayoutVars>
      </dgm:prSet>
      <dgm:spPr/>
      <dgm:t>
        <a:bodyPr/>
        <a:lstStyle/>
        <a:p>
          <a:endParaRPr lang="en-US"/>
        </a:p>
      </dgm:t>
    </dgm:pt>
    <dgm:pt modelId="{19D4E17B-4D0E-744C-BC82-3CB6D8C38015}" type="pres">
      <dgm:prSet presAssocID="{AB7C1791-32A6-41F0-9EF0-D02FC6282130}" presName="parentText" presStyleLbl="node1" presStyleIdx="0" presStyleCnt="2">
        <dgm:presLayoutVars>
          <dgm:chMax val="0"/>
          <dgm:bulletEnabled val="1"/>
        </dgm:presLayoutVars>
      </dgm:prSet>
      <dgm:spPr/>
      <dgm:t>
        <a:bodyPr/>
        <a:lstStyle/>
        <a:p>
          <a:endParaRPr lang="en-US"/>
        </a:p>
      </dgm:t>
    </dgm:pt>
    <dgm:pt modelId="{CC776D34-F7CE-C744-8866-7EA9C94D5844}" type="pres">
      <dgm:prSet presAssocID="{C3085FC0-B5DC-458F-8006-C38D221FC188}" presName="spacer" presStyleCnt="0"/>
      <dgm:spPr/>
    </dgm:pt>
    <dgm:pt modelId="{A4BD5B12-6030-A44B-A4C8-C92CC98FCFD4}" type="pres">
      <dgm:prSet presAssocID="{048EAE25-74D1-482F-991E-8F7A6BF98AA3}" presName="parentText" presStyleLbl="node1" presStyleIdx="1" presStyleCnt="2">
        <dgm:presLayoutVars>
          <dgm:chMax val="0"/>
          <dgm:bulletEnabled val="1"/>
        </dgm:presLayoutVars>
      </dgm:prSet>
      <dgm:spPr/>
      <dgm:t>
        <a:bodyPr/>
        <a:lstStyle/>
        <a:p>
          <a:endParaRPr lang="en-US"/>
        </a:p>
      </dgm:t>
    </dgm:pt>
  </dgm:ptLst>
  <dgm:cxnLst>
    <dgm:cxn modelId="{30D6B1D9-5470-F446-B8CB-08C10CBBFE12}" type="presOf" srcId="{AB7C1791-32A6-41F0-9EF0-D02FC6282130}" destId="{19D4E17B-4D0E-744C-BC82-3CB6D8C38015}" srcOrd="0" destOrd="0" presId="urn:microsoft.com/office/officeart/2005/8/layout/vList2"/>
    <dgm:cxn modelId="{48B2847D-A642-EE48-A710-805A55271FC4}" type="presOf" srcId="{048EAE25-74D1-482F-991E-8F7A6BF98AA3}" destId="{A4BD5B12-6030-A44B-A4C8-C92CC98FCFD4}" srcOrd="0" destOrd="0" presId="urn:microsoft.com/office/officeart/2005/8/layout/vList2"/>
    <dgm:cxn modelId="{CF1E39AF-2535-48ED-8276-A0EF520ECAC5}" srcId="{D3F7BB10-1D9B-4F6E-8487-52B4B9724DD2}" destId="{AB7C1791-32A6-41F0-9EF0-D02FC6282130}" srcOrd="0" destOrd="0" parTransId="{F4AD014B-291F-4B6A-93C7-B0BC211419C0}" sibTransId="{C3085FC0-B5DC-458F-8006-C38D221FC188}"/>
    <dgm:cxn modelId="{023A83E0-8281-224B-805C-EB710D6F03C4}" type="presOf" srcId="{D3F7BB10-1D9B-4F6E-8487-52B4B9724DD2}" destId="{46144F13-D769-4248-A9A3-74CFC28DDAE5}" srcOrd="0" destOrd="0" presId="urn:microsoft.com/office/officeart/2005/8/layout/vList2"/>
    <dgm:cxn modelId="{1FC7927F-EDF7-4D08-9928-8FE2D0FADF46}" srcId="{D3F7BB10-1D9B-4F6E-8487-52B4B9724DD2}" destId="{048EAE25-74D1-482F-991E-8F7A6BF98AA3}" srcOrd="1" destOrd="0" parTransId="{C8C1CEC5-FEC6-4FB1-92F2-AAFD7527DB10}" sibTransId="{195B14ED-8CCC-42B6-B7B8-0EE616469E04}"/>
    <dgm:cxn modelId="{16A4DA5C-635C-EB4D-A578-3FC3CE188DA8}" type="presParOf" srcId="{46144F13-D769-4248-A9A3-74CFC28DDAE5}" destId="{19D4E17B-4D0E-744C-BC82-3CB6D8C38015}" srcOrd="0" destOrd="0" presId="urn:microsoft.com/office/officeart/2005/8/layout/vList2"/>
    <dgm:cxn modelId="{D0985B87-8329-1E47-9D55-96D6827B5573}" type="presParOf" srcId="{46144F13-D769-4248-A9A3-74CFC28DDAE5}" destId="{CC776D34-F7CE-C744-8866-7EA9C94D5844}" srcOrd="1" destOrd="0" presId="urn:microsoft.com/office/officeart/2005/8/layout/vList2"/>
    <dgm:cxn modelId="{4DCE7951-6240-064F-A24E-5C6725333509}" type="presParOf" srcId="{46144F13-D769-4248-A9A3-74CFC28DDAE5}" destId="{A4BD5B12-6030-A44B-A4C8-C92CC98FCFD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EB681E-54F7-47CE-AF94-9E21F41378D1}"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005C947F-BA33-4E17-9881-5C85457FFCF2}">
      <dgm:prSet/>
      <dgm:spPr/>
      <dgm:t>
        <a:bodyPr/>
        <a:lstStyle/>
        <a:p>
          <a:r>
            <a:rPr lang="en-US" dirty="0"/>
            <a:t>ORTA began working with 2 Facebook groups; The STRS Members Only Group and STRS Ohio Watchdogs Groups</a:t>
          </a:r>
        </a:p>
      </dgm:t>
    </dgm:pt>
    <dgm:pt modelId="{BB433945-EDC3-406B-8A0E-9DE88E272A56}" type="parTrans" cxnId="{645FF209-48AA-4382-9D7D-499325D54B77}">
      <dgm:prSet/>
      <dgm:spPr/>
      <dgm:t>
        <a:bodyPr/>
        <a:lstStyle/>
        <a:p>
          <a:endParaRPr lang="en-US"/>
        </a:p>
      </dgm:t>
    </dgm:pt>
    <dgm:pt modelId="{8B1FE511-DA20-4176-9810-38E694FA76E5}" type="sibTrans" cxnId="{645FF209-48AA-4382-9D7D-499325D54B77}">
      <dgm:prSet/>
      <dgm:spPr/>
      <dgm:t>
        <a:bodyPr/>
        <a:lstStyle/>
        <a:p>
          <a:endParaRPr lang="en-US"/>
        </a:p>
      </dgm:t>
    </dgm:pt>
    <dgm:pt modelId="{C62EB499-82F5-4A4C-986C-6C8825AC120C}">
      <dgm:prSet/>
      <dgm:spPr>
        <a:solidFill>
          <a:srgbClr val="FF0000"/>
        </a:solidFill>
      </dgm:spPr>
      <dgm:t>
        <a:bodyPr/>
        <a:lstStyle/>
        <a:p>
          <a:r>
            <a:rPr lang="en-US" dirty="0"/>
            <a:t>ORTA and these groups shared common members and the common goals of getting answers to questions about the loss of benefits for STRS members.</a:t>
          </a:r>
        </a:p>
      </dgm:t>
    </dgm:pt>
    <dgm:pt modelId="{4305E416-1ADD-4F88-9E7B-2FCC3DD62E4C}" type="parTrans" cxnId="{8DE5DA5D-AF6B-4B91-B983-CF6D81D470DE}">
      <dgm:prSet/>
      <dgm:spPr/>
      <dgm:t>
        <a:bodyPr/>
        <a:lstStyle/>
        <a:p>
          <a:endParaRPr lang="en-US"/>
        </a:p>
      </dgm:t>
    </dgm:pt>
    <dgm:pt modelId="{094F1E40-CBB3-4E8D-B5B3-5C9794AE46DC}" type="sibTrans" cxnId="{8DE5DA5D-AF6B-4B91-B983-CF6D81D470DE}">
      <dgm:prSet/>
      <dgm:spPr/>
      <dgm:t>
        <a:bodyPr/>
        <a:lstStyle/>
        <a:p>
          <a:endParaRPr lang="en-US"/>
        </a:p>
      </dgm:t>
    </dgm:pt>
    <dgm:pt modelId="{5B68E46B-3610-40DA-B0D3-2AC57B97FF1B}">
      <dgm:prSet/>
      <dgm:spPr>
        <a:solidFill>
          <a:srgbClr val="FFC000"/>
        </a:solidFill>
      </dgm:spPr>
      <dgm:t>
        <a:bodyPr/>
        <a:lstStyle/>
        <a:p>
          <a:r>
            <a:rPr lang="en-US" dirty="0"/>
            <a:t>In October of 2020 ORTA agreed to serve as a fiscal agent for raising money to hire Edward Siedle to conduct a forensic audit of STRS</a:t>
          </a:r>
        </a:p>
      </dgm:t>
    </dgm:pt>
    <dgm:pt modelId="{CF1FC852-E3CC-42F0-B246-C9CA1F0941C3}" type="parTrans" cxnId="{4B8657C6-7D9C-4D47-8D01-6ADC05542AF4}">
      <dgm:prSet/>
      <dgm:spPr/>
      <dgm:t>
        <a:bodyPr/>
        <a:lstStyle/>
        <a:p>
          <a:endParaRPr lang="en-US"/>
        </a:p>
      </dgm:t>
    </dgm:pt>
    <dgm:pt modelId="{6768B497-EF5C-492E-876E-2E8265CA395A}" type="sibTrans" cxnId="{4B8657C6-7D9C-4D47-8D01-6ADC05542AF4}">
      <dgm:prSet/>
      <dgm:spPr/>
      <dgm:t>
        <a:bodyPr/>
        <a:lstStyle/>
        <a:p>
          <a:endParaRPr lang="en-US"/>
        </a:p>
      </dgm:t>
    </dgm:pt>
    <dgm:pt modelId="{30206D59-870A-CA40-BA0A-71607804D9B4}" type="pres">
      <dgm:prSet presAssocID="{FEEB681E-54F7-47CE-AF94-9E21F41378D1}" presName="linear" presStyleCnt="0">
        <dgm:presLayoutVars>
          <dgm:animLvl val="lvl"/>
          <dgm:resizeHandles val="exact"/>
        </dgm:presLayoutVars>
      </dgm:prSet>
      <dgm:spPr/>
      <dgm:t>
        <a:bodyPr/>
        <a:lstStyle/>
        <a:p>
          <a:endParaRPr lang="en-US"/>
        </a:p>
      </dgm:t>
    </dgm:pt>
    <dgm:pt modelId="{CAC49CF3-70EA-8948-A22F-D88640D446A8}" type="pres">
      <dgm:prSet presAssocID="{005C947F-BA33-4E17-9881-5C85457FFCF2}" presName="parentText" presStyleLbl="node1" presStyleIdx="0" presStyleCnt="3">
        <dgm:presLayoutVars>
          <dgm:chMax val="0"/>
          <dgm:bulletEnabled val="1"/>
        </dgm:presLayoutVars>
      </dgm:prSet>
      <dgm:spPr/>
      <dgm:t>
        <a:bodyPr/>
        <a:lstStyle/>
        <a:p>
          <a:endParaRPr lang="en-US"/>
        </a:p>
      </dgm:t>
    </dgm:pt>
    <dgm:pt modelId="{6EFC91C8-DDAF-634A-8AB0-B7D412D513AA}" type="pres">
      <dgm:prSet presAssocID="{8B1FE511-DA20-4176-9810-38E694FA76E5}" presName="spacer" presStyleCnt="0"/>
      <dgm:spPr/>
    </dgm:pt>
    <dgm:pt modelId="{15BBADA6-B95F-A74A-8BA2-4C2D82CD3040}" type="pres">
      <dgm:prSet presAssocID="{C62EB499-82F5-4A4C-986C-6C8825AC120C}" presName="parentText" presStyleLbl="node1" presStyleIdx="1" presStyleCnt="3">
        <dgm:presLayoutVars>
          <dgm:chMax val="0"/>
          <dgm:bulletEnabled val="1"/>
        </dgm:presLayoutVars>
      </dgm:prSet>
      <dgm:spPr/>
      <dgm:t>
        <a:bodyPr/>
        <a:lstStyle/>
        <a:p>
          <a:endParaRPr lang="en-US"/>
        </a:p>
      </dgm:t>
    </dgm:pt>
    <dgm:pt modelId="{8CEC7E94-C843-6F4A-B341-E55823AD0AF6}" type="pres">
      <dgm:prSet presAssocID="{094F1E40-CBB3-4E8D-B5B3-5C9794AE46DC}" presName="spacer" presStyleCnt="0"/>
      <dgm:spPr/>
    </dgm:pt>
    <dgm:pt modelId="{01B717F4-1FCE-2346-96F4-962D516F610A}" type="pres">
      <dgm:prSet presAssocID="{5B68E46B-3610-40DA-B0D3-2AC57B97FF1B}" presName="parentText" presStyleLbl="node1" presStyleIdx="2" presStyleCnt="3">
        <dgm:presLayoutVars>
          <dgm:chMax val="0"/>
          <dgm:bulletEnabled val="1"/>
        </dgm:presLayoutVars>
      </dgm:prSet>
      <dgm:spPr/>
      <dgm:t>
        <a:bodyPr/>
        <a:lstStyle/>
        <a:p>
          <a:endParaRPr lang="en-US"/>
        </a:p>
      </dgm:t>
    </dgm:pt>
  </dgm:ptLst>
  <dgm:cxnLst>
    <dgm:cxn modelId="{4B8657C6-7D9C-4D47-8D01-6ADC05542AF4}" srcId="{FEEB681E-54F7-47CE-AF94-9E21F41378D1}" destId="{5B68E46B-3610-40DA-B0D3-2AC57B97FF1B}" srcOrd="2" destOrd="0" parTransId="{CF1FC852-E3CC-42F0-B246-C9CA1F0941C3}" sibTransId="{6768B497-EF5C-492E-876E-2E8265CA395A}"/>
    <dgm:cxn modelId="{B27BBC17-131F-5241-9482-545423AC4947}" type="presOf" srcId="{005C947F-BA33-4E17-9881-5C85457FFCF2}" destId="{CAC49CF3-70EA-8948-A22F-D88640D446A8}" srcOrd="0" destOrd="0" presId="urn:microsoft.com/office/officeart/2005/8/layout/vList2"/>
    <dgm:cxn modelId="{E389CDAC-A9F5-E545-932C-664177835491}" type="presOf" srcId="{C62EB499-82F5-4A4C-986C-6C8825AC120C}" destId="{15BBADA6-B95F-A74A-8BA2-4C2D82CD3040}" srcOrd="0" destOrd="0" presId="urn:microsoft.com/office/officeart/2005/8/layout/vList2"/>
    <dgm:cxn modelId="{8DE5DA5D-AF6B-4B91-B983-CF6D81D470DE}" srcId="{FEEB681E-54F7-47CE-AF94-9E21F41378D1}" destId="{C62EB499-82F5-4A4C-986C-6C8825AC120C}" srcOrd="1" destOrd="0" parTransId="{4305E416-1ADD-4F88-9E7B-2FCC3DD62E4C}" sibTransId="{094F1E40-CBB3-4E8D-B5B3-5C9794AE46DC}"/>
    <dgm:cxn modelId="{A663A881-1766-9043-A646-49F5FB31CC00}" type="presOf" srcId="{FEEB681E-54F7-47CE-AF94-9E21F41378D1}" destId="{30206D59-870A-CA40-BA0A-71607804D9B4}" srcOrd="0" destOrd="0" presId="urn:microsoft.com/office/officeart/2005/8/layout/vList2"/>
    <dgm:cxn modelId="{645FF209-48AA-4382-9D7D-499325D54B77}" srcId="{FEEB681E-54F7-47CE-AF94-9E21F41378D1}" destId="{005C947F-BA33-4E17-9881-5C85457FFCF2}" srcOrd="0" destOrd="0" parTransId="{BB433945-EDC3-406B-8A0E-9DE88E272A56}" sibTransId="{8B1FE511-DA20-4176-9810-38E694FA76E5}"/>
    <dgm:cxn modelId="{BBD83E75-C715-0846-A214-7F24952BBD51}" type="presOf" srcId="{5B68E46B-3610-40DA-B0D3-2AC57B97FF1B}" destId="{01B717F4-1FCE-2346-96F4-962D516F610A}" srcOrd="0" destOrd="0" presId="urn:microsoft.com/office/officeart/2005/8/layout/vList2"/>
    <dgm:cxn modelId="{41505D0C-8AA2-EC4A-AE90-480ECFBAC454}" type="presParOf" srcId="{30206D59-870A-CA40-BA0A-71607804D9B4}" destId="{CAC49CF3-70EA-8948-A22F-D88640D446A8}" srcOrd="0" destOrd="0" presId="urn:microsoft.com/office/officeart/2005/8/layout/vList2"/>
    <dgm:cxn modelId="{CC04FD48-FF8C-6F45-9152-AF718593DD84}" type="presParOf" srcId="{30206D59-870A-CA40-BA0A-71607804D9B4}" destId="{6EFC91C8-DDAF-634A-8AB0-B7D412D513AA}" srcOrd="1" destOrd="0" presId="urn:microsoft.com/office/officeart/2005/8/layout/vList2"/>
    <dgm:cxn modelId="{7050BF2A-C33A-3B4D-95E9-33A3A8C3FF85}" type="presParOf" srcId="{30206D59-870A-CA40-BA0A-71607804D9B4}" destId="{15BBADA6-B95F-A74A-8BA2-4C2D82CD3040}" srcOrd="2" destOrd="0" presId="urn:microsoft.com/office/officeart/2005/8/layout/vList2"/>
    <dgm:cxn modelId="{F212A88A-AAD8-1143-8B21-DCEF30FCB3E1}" type="presParOf" srcId="{30206D59-870A-CA40-BA0A-71607804D9B4}" destId="{8CEC7E94-C843-6F4A-B341-E55823AD0AF6}" srcOrd="3" destOrd="0" presId="urn:microsoft.com/office/officeart/2005/8/layout/vList2"/>
    <dgm:cxn modelId="{5426083D-0E3B-084A-AF21-F8CA785BBA35}" type="presParOf" srcId="{30206D59-870A-CA40-BA0A-71607804D9B4}" destId="{01B717F4-1FCE-2346-96F4-962D516F610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3897C1-0D61-4ABF-BF7E-5D794A327BEF}"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D3C9478E-3DC5-480F-8871-6E2D4FC8E8BA}">
      <dgm:prSet/>
      <dgm:spPr/>
      <dgm:t>
        <a:bodyPr/>
        <a:lstStyle/>
        <a:p>
          <a:r>
            <a:rPr lang="en-US" dirty="0"/>
            <a:t>ORTA collected over $75,000 in just over 3 month!</a:t>
          </a:r>
        </a:p>
      </dgm:t>
    </dgm:pt>
    <dgm:pt modelId="{D9FE88B3-BF12-4A1A-B896-D29DD636AFAD}" type="parTrans" cxnId="{3606FC10-28EA-478E-9F89-C1A337A1A859}">
      <dgm:prSet/>
      <dgm:spPr/>
      <dgm:t>
        <a:bodyPr/>
        <a:lstStyle/>
        <a:p>
          <a:endParaRPr lang="en-US"/>
        </a:p>
      </dgm:t>
    </dgm:pt>
    <dgm:pt modelId="{21F920B7-907A-4F5B-9F92-B1042AAAC80F}" type="sibTrans" cxnId="{3606FC10-28EA-478E-9F89-C1A337A1A859}">
      <dgm:prSet/>
      <dgm:spPr/>
      <dgm:t>
        <a:bodyPr/>
        <a:lstStyle/>
        <a:p>
          <a:endParaRPr lang="en-US"/>
        </a:p>
      </dgm:t>
    </dgm:pt>
    <dgm:pt modelId="{FDA4261B-A123-40EF-A818-919EA8CD6E76}">
      <dgm:prSet/>
      <dgm:spPr>
        <a:solidFill>
          <a:srgbClr val="FF0000"/>
        </a:solidFill>
      </dgm:spPr>
      <dgm:t>
        <a:bodyPr/>
        <a:lstStyle/>
        <a:p>
          <a:r>
            <a:rPr lang="en-US" dirty="0"/>
            <a:t>Over 1000 individuals donated</a:t>
          </a:r>
        </a:p>
      </dgm:t>
    </dgm:pt>
    <dgm:pt modelId="{23D9351D-64B1-4523-A6DE-A6854BA25375}" type="parTrans" cxnId="{8D7B0906-6653-4852-94E2-74F59996AC04}">
      <dgm:prSet/>
      <dgm:spPr/>
      <dgm:t>
        <a:bodyPr/>
        <a:lstStyle/>
        <a:p>
          <a:endParaRPr lang="en-US"/>
        </a:p>
      </dgm:t>
    </dgm:pt>
    <dgm:pt modelId="{81235E81-BA02-482E-85CF-1FE5179D5BFD}" type="sibTrans" cxnId="{8D7B0906-6653-4852-94E2-74F59996AC04}">
      <dgm:prSet/>
      <dgm:spPr/>
      <dgm:t>
        <a:bodyPr/>
        <a:lstStyle/>
        <a:p>
          <a:endParaRPr lang="en-US"/>
        </a:p>
      </dgm:t>
    </dgm:pt>
    <dgm:pt modelId="{FC024495-7F10-4E19-B5BB-CF9DA210677A}">
      <dgm:prSet/>
      <dgm:spPr/>
      <dgm:t>
        <a:bodyPr/>
        <a:lstStyle/>
        <a:p>
          <a:r>
            <a:rPr lang="en-US" dirty="0"/>
            <a:t>ORTA members</a:t>
          </a:r>
        </a:p>
      </dgm:t>
    </dgm:pt>
    <dgm:pt modelId="{AE2FE529-6312-4913-BED2-2D3DAAF0C747}" type="parTrans" cxnId="{E947DC95-72C4-4C23-A3D9-D400379847FB}">
      <dgm:prSet/>
      <dgm:spPr/>
      <dgm:t>
        <a:bodyPr/>
        <a:lstStyle/>
        <a:p>
          <a:endParaRPr lang="en-US"/>
        </a:p>
      </dgm:t>
    </dgm:pt>
    <dgm:pt modelId="{6FB6B569-D7B6-4F70-B0C9-995B6E1F0DCD}" type="sibTrans" cxnId="{E947DC95-72C4-4C23-A3D9-D400379847FB}">
      <dgm:prSet/>
      <dgm:spPr/>
      <dgm:t>
        <a:bodyPr/>
        <a:lstStyle/>
        <a:p>
          <a:endParaRPr lang="en-US"/>
        </a:p>
      </dgm:t>
    </dgm:pt>
    <dgm:pt modelId="{90CABDB4-7868-4E77-83EC-E4BB9579A95D}">
      <dgm:prSet/>
      <dgm:spPr/>
      <dgm:t>
        <a:bodyPr/>
        <a:lstStyle/>
        <a:p>
          <a:r>
            <a:rPr lang="en-US" dirty="0"/>
            <a:t>Non ORTA members</a:t>
          </a:r>
        </a:p>
      </dgm:t>
    </dgm:pt>
    <dgm:pt modelId="{3ED0630D-747B-4962-BA9E-1664F87887AC}" type="parTrans" cxnId="{7065A3A1-2E4D-445A-9994-1A1CC0F86A04}">
      <dgm:prSet/>
      <dgm:spPr/>
      <dgm:t>
        <a:bodyPr/>
        <a:lstStyle/>
        <a:p>
          <a:endParaRPr lang="en-US"/>
        </a:p>
      </dgm:t>
    </dgm:pt>
    <dgm:pt modelId="{7751D0CE-27B8-47AF-89BB-58230A05A9DC}" type="sibTrans" cxnId="{7065A3A1-2E4D-445A-9994-1A1CC0F86A04}">
      <dgm:prSet/>
      <dgm:spPr/>
      <dgm:t>
        <a:bodyPr/>
        <a:lstStyle/>
        <a:p>
          <a:endParaRPr lang="en-US"/>
        </a:p>
      </dgm:t>
    </dgm:pt>
    <dgm:pt modelId="{ABA3E255-46FD-4266-8437-09490F8AC814}">
      <dgm:prSet/>
      <dgm:spPr/>
      <dgm:t>
        <a:bodyPr/>
        <a:lstStyle/>
        <a:p>
          <a:r>
            <a:rPr lang="en-US" dirty="0"/>
            <a:t>Active STRS members</a:t>
          </a:r>
        </a:p>
      </dgm:t>
    </dgm:pt>
    <dgm:pt modelId="{F22F851C-C2D9-4EBA-9F44-CB61348F81D2}" type="parTrans" cxnId="{6BBC5B18-4DB1-4767-B257-7D4DBBC9C891}">
      <dgm:prSet/>
      <dgm:spPr/>
      <dgm:t>
        <a:bodyPr/>
        <a:lstStyle/>
        <a:p>
          <a:endParaRPr lang="en-US"/>
        </a:p>
      </dgm:t>
    </dgm:pt>
    <dgm:pt modelId="{4A95A522-0494-4E7E-9F3E-ADD80F783CA5}" type="sibTrans" cxnId="{6BBC5B18-4DB1-4767-B257-7D4DBBC9C891}">
      <dgm:prSet/>
      <dgm:spPr/>
      <dgm:t>
        <a:bodyPr/>
        <a:lstStyle/>
        <a:p>
          <a:endParaRPr lang="en-US"/>
        </a:p>
      </dgm:t>
    </dgm:pt>
    <dgm:pt modelId="{FD715E8F-D717-45BB-A84D-6304D77BBF6F}">
      <dgm:prSet/>
      <dgm:spPr/>
      <dgm:t>
        <a:bodyPr/>
        <a:lstStyle/>
        <a:p>
          <a:r>
            <a:rPr lang="en-US" dirty="0"/>
            <a:t>ORTA Local Chapters – Hamilton Co. RTA $15,000</a:t>
          </a:r>
        </a:p>
      </dgm:t>
    </dgm:pt>
    <dgm:pt modelId="{23A023D3-615F-46B8-94D7-41A8ACDFEE88}" type="parTrans" cxnId="{AE7826D0-393C-4BC2-9F7A-DACEE79BD027}">
      <dgm:prSet/>
      <dgm:spPr/>
      <dgm:t>
        <a:bodyPr/>
        <a:lstStyle/>
        <a:p>
          <a:endParaRPr lang="en-US"/>
        </a:p>
      </dgm:t>
    </dgm:pt>
    <dgm:pt modelId="{6BBEF257-23F5-4BA6-8C01-1459CFA1E633}" type="sibTrans" cxnId="{AE7826D0-393C-4BC2-9F7A-DACEE79BD027}">
      <dgm:prSet/>
      <dgm:spPr/>
      <dgm:t>
        <a:bodyPr/>
        <a:lstStyle/>
        <a:p>
          <a:endParaRPr lang="en-US"/>
        </a:p>
      </dgm:t>
    </dgm:pt>
    <dgm:pt modelId="{A3C90F36-61F8-4227-B548-A79889BBFB08}">
      <dgm:prSet/>
      <dgm:spPr/>
      <dgm:t>
        <a:bodyPr/>
        <a:lstStyle/>
        <a:p>
          <a:r>
            <a:rPr lang="en-US" dirty="0"/>
            <a:t>Ohio Federation of Teachers - $10,000</a:t>
          </a:r>
        </a:p>
      </dgm:t>
    </dgm:pt>
    <dgm:pt modelId="{8E106DC5-C53B-4CE5-AD42-517D22AF1791}" type="parTrans" cxnId="{B5B62695-5003-450B-B7EB-951EF92FEC57}">
      <dgm:prSet/>
      <dgm:spPr/>
      <dgm:t>
        <a:bodyPr/>
        <a:lstStyle/>
        <a:p>
          <a:endParaRPr lang="en-US"/>
        </a:p>
      </dgm:t>
    </dgm:pt>
    <dgm:pt modelId="{F4E9AA36-6B39-4F00-80DA-050C283EF172}" type="sibTrans" cxnId="{B5B62695-5003-450B-B7EB-951EF92FEC57}">
      <dgm:prSet/>
      <dgm:spPr/>
      <dgm:t>
        <a:bodyPr/>
        <a:lstStyle/>
        <a:p>
          <a:endParaRPr lang="en-US"/>
        </a:p>
      </dgm:t>
    </dgm:pt>
    <dgm:pt modelId="{8D84FFB3-D8F5-E045-9946-446E94FEC8C0}" type="pres">
      <dgm:prSet presAssocID="{063897C1-0D61-4ABF-BF7E-5D794A327BEF}" presName="linear" presStyleCnt="0">
        <dgm:presLayoutVars>
          <dgm:animLvl val="lvl"/>
          <dgm:resizeHandles val="exact"/>
        </dgm:presLayoutVars>
      </dgm:prSet>
      <dgm:spPr/>
      <dgm:t>
        <a:bodyPr/>
        <a:lstStyle/>
        <a:p>
          <a:endParaRPr lang="en-US"/>
        </a:p>
      </dgm:t>
    </dgm:pt>
    <dgm:pt modelId="{C910BE3B-3D9A-4642-AEED-E2275AAE0A9B}" type="pres">
      <dgm:prSet presAssocID="{D3C9478E-3DC5-480F-8871-6E2D4FC8E8BA}" presName="parentText" presStyleLbl="node1" presStyleIdx="0" presStyleCnt="2">
        <dgm:presLayoutVars>
          <dgm:chMax val="0"/>
          <dgm:bulletEnabled val="1"/>
        </dgm:presLayoutVars>
      </dgm:prSet>
      <dgm:spPr/>
      <dgm:t>
        <a:bodyPr/>
        <a:lstStyle/>
        <a:p>
          <a:endParaRPr lang="en-US"/>
        </a:p>
      </dgm:t>
    </dgm:pt>
    <dgm:pt modelId="{EE4BA6C3-3315-B148-B9A7-8CB4E9F40DEF}" type="pres">
      <dgm:prSet presAssocID="{21F920B7-907A-4F5B-9F92-B1042AAAC80F}" presName="spacer" presStyleCnt="0"/>
      <dgm:spPr/>
    </dgm:pt>
    <dgm:pt modelId="{6D3A9216-E211-9845-B3D3-91F1FA28AB62}" type="pres">
      <dgm:prSet presAssocID="{FDA4261B-A123-40EF-A818-919EA8CD6E76}" presName="parentText" presStyleLbl="node1" presStyleIdx="1" presStyleCnt="2">
        <dgm:presLayoutVars>
          <dgm:chMax val="0"/>
          <dgm:bulletEnabled val="1"/>
        </dgm:presLayoutVars>
      </dgm:prSet>
      <dgm:spPr/>
      <dgm:t>
        <a:bodyPr/>
        <a:lstStyle/>
        <a:p>
          <a:endParaRPr lang="en-US"/>
        </a:p>
      </dgm:t>
    </dgm:pt>
    <dgm:pt modelId="{56F9058F-F1D4-F24F-B74A-BEB724786872}" type="pres">
      <dgm:prSet presAssocID="{FDA4261B-A123-40EF-A818-919EA8CD6E76}" presName="childText" presStyleLbl="revTx" presStyleIdx="0" presStyleCnt="1">
        <dgm:presLayoutVars>
          <dgm:bulletEnabled val="1"/>
        </dgm:presLayoutVars>
      </dgm:prSet>
      <dgm:spPr/>
      <dgm:t>
        <a:bodyPr/>
        <a:lstStyle/>
        <a:p>
          <a:endParaRPr lang="en-US"/>
        </a:p>
      </dgm:t>
    </dgm:pt>
  </dgm:ptLst>
  <dgm:cxnLst>
    <dgm:cxn modelId="{3606FC10-28EA-478E-9F89-C1A337A1A859}" srcId="{063897C1-0D61-4ABF-BF7E-5D794A327BEF}" destId="{D3C9478E-3DC5-480F-8871-6E2D4FC8E8BA}" srcOrd="0" destOrd="0" parTransId="{D9FE88B3-BF12-4A1A-B896-D29DD636AFAD}" sibTransId="{21F920B7-907A-4F5B-9F92-B1042AAAC80F}"/>
    <dgm:cxn modelId="{DE31FF51-3119-8F42-BC0C-88A74E5C43FC}" type="presOf" srcId="{90CABDB4-7868-4E77-83EC-E4BB9579A95D}" destId="{56F9058F-F1D4-F24F-B74A-BEB724786872}" srcOrd="0" destOrd="1" presId="urn:microsoft.com/office/officeart/2005/8/layout/vList2"/>
    <dgm:cxn modelId="{3EAB7087-9EAB-3041-8DA8-A92CFD127442}" type="presOf" srcId="{A3C90F36-61F8-4227-B548-A79889BBFB08}" destId="{56F9058F-F1D4-F24F-B74A-BEB724786872}" srcOrd="0" destOrd="4" presId="urn:microsoft.com/office/officeart/2005/8/layout/vList2"/>
    <dgm:cxn modelId="{A3B8DC7B-ACD6-B541-BD47-2514C413EC5D}" type="presOf" srcId="{ABA3E255-46FD-4266-8437-09490F8AC814}" destId="{56F9058F-F1D4-F24F-B74A-BEB724786872}" srcOrd="0" destOrd="2" presId="urn:microsoft.com/office/officeart/2005/8/layout/vList2"/>
    <dgm:cxn modelId="{E947DC95-72C4-4C23-A3D9-D400379847FB}" srcId="{FDA4261B-A123-40EF-A818-919EA8CD6E76}" destId="{FC024495-7F10-4E19-B5BB-CF9DA210677A}" srcOrd="0" destOrd="0" parTransId="{AE2FE529-6312-4913-BED2-2D3DAAF0C747}" sibTransId="{6FB6B569-D7B6-4F70-B0C9-995B6E1F0DCD}"/>
    <dgm:cxn modelId="{802B16BA-3AE7-3B48-A457-DA6C68A644AD}" type="presOf" srcId="{FDA4261B-A123-40EF-A818-919EA8CD6E76}" destId="{6D3A9216-E211-9845-B3D3-91F1FA28AB62}" srcOrd="0" destOrd="0" presId="urn:microsoft.com/office/officeart/2005/8/layout/vList2"/>
    <dgm:cxn modelId="{DC64A578-6651-4E47-BC8A-5255F342566C}" type="presOf" srcId="{D3C9478E-3DC5-480F-8871-6E2D4FC8E8BA}" destId="{C910BE3B-3D9A-4642-AEED-E2275AAE0A9B}" srcOrd="0" destOrd="0" presId="urn:microsoft.com/office/officeart/2005/8/layout/vList2"/>
    <dgm:cxn modelId="{0A8F713E-48DB-7F4E-B0A8-28600E670204}" type="presOf" srcId="{FD715E8F-D717-45BB-A84D-6304D77BBF6F}" destId="{56F9058F-F1D4-F24F-B74A-BEB724786872}" srcOrd="0" destOrd="3" presId="urn:microsoft.com/office/officeart/2005/8/layout/vList2"/>
    <dgm:cxn modelId="{F3AC12F8-B658-1447-A01C-0E1B5C08CBC4}" type="presOf" srcId="{063897C1-0D61-4ABF-BF7E-5D794A327BEF}" destId="{8D84FFB3-D8F5-E045-9946-446E94FEC8C0}" srcOrd="0" destOrd="0" presId="urn:microsoft.com/office/officeart/2005/8/layout/vList2"/>
    <dgm:cxn modelId="{7065A3A1-2E4D-445A-9994-1A1CC0F86A04}" srcId="{FDA4261B-A123-40EF-A818-919EA8CD6E76}" destId="{90CABDB4-7868-4E77-83EC-E4BB9579A95D}" srcOrd="1" destOrd="0" parTransId="{3ED0630D-747B-4962-BA9E-1664F87887AC}" sibTransId="{7751D0CE-27B8-47AF-89BB-58230A05A9DC}"/>
    <dgm:cxn modelId="{AE7826D0-393C-4BC2-9F7A-DACEE79BD027}" srcId="{FDA4261B-A123-40EF-A818-919EA8CD6E76}" destId="{FD715E8F-D717-45BB-A84D-6304D77BBF6F}" srcOrd="3" destOrd="0" parTransId="{23A023D3-615F-46B8-94D7-41A8ACDFEE88}" sibTransId="{6BBEF257-23F5-4BA6-8C01-1459CFA1E633}"/>
    <dgm:cxn modelId="{6BBC5B18-4DB1-4767-B257-7D4DBBC9C891}" srcId="{FDA4261B-A123-40EF-A818-919EA8CD6E76}" destId="{ABA3E255-46FD-4266-8437-09490F8AC814}" srcOrd="2" destOrd="0" parTransId="{F22F851C-C2D9-4EBA-9F44-CB61348F81D2}" sibTransId="{4A95A522-0494-4E7E-9F3E-ADD80F783CA5}"/>
    <dgm:cxn modelId="{8D7B0906-6653-4852-94E2-74F59996AC04}" srcId="{063897C1-0D61-4ABF-BF7E-5D794A327BEF}" destId="{FDA4261B-A123-40EF-A818-919EA8CD6E76}" srcOrd="1" destOrd="0" parTransId="{23D9351D-64B1-4523-A6DE-A6854BA25375}" sibTransId="{81235E81-BA02-482E-85CF-1FE5179D5BFD}"/>
    <dgm:cxn modelId="{B5B62695-5003-450B-B7EB-951EF92FEC57}" srcId="{FDA4261B-A123-40EF-A818-919EA8CD6E76}" destId="{A3C90F36-61F8-4227-B548-A79889BBFB08}" srcOrd="4" destOrd="0" parTransId="{8E106DC5-C53B-4CE5-AD42-517D22AF1791}" sibTransId="{F4E9AA36-6B39-4F00-80DA-050C283EF172}"/>
    <dgm:cxn modelId="{16B1390B-CEC2-334A-A6E9-F4A866E325D1}" type="presOf" srcId="{FC024495-7F10-4E19-B5BB-CF9DA210677A}" destId="{56F9058F-F1D4-F24F-B74A-BEB724786872}" srcOrd="0" destOrd="0" presId="urn:microsoft.com/office/officeart/2005/8/layout/vList2"/>
    <dgm:cxn modelId="{65F9C65F-E05E-A74E-A05A-81EFDCF843D5}" type="presParOf" srcId="{8D84FFB3-D8F5-E045-9946-446E94FEC8C0}" destId="{C910BE3B-3D9A-4642-AEED-E2275AAE0A9B}" srcOrd="0" destOrd="0" presId="urn:microsoft.com/office/officeart/2005/8/layout/vList2"/>
    <dgm:cxn modelId="{89530DD7-234E-7748-B535-A2ED698CC07B}" type="presParOf" srcId="{8D84FFB3-D8F5-E045-9946-446E94FEC8C0}" destId="{EE4BA6C3-3315-B148-B9A7-8CB4E9F40DEF}" srcOrd="1" destOrd="0" presId="urn:microsoft.com/office/officeart/2005/8/layout/vList2"/>
    <dgm:cxn modelId="{56B200FE-6578-AF43-A26A-A6E960881B3B}" type="presParOf" srcId="{8D84FFB3-D8F5-E045-9946-446E94FEC8C0}" destId="{6D3A9216-E211-9845-B3D3-91F1FA28AB62}" srcOrd="2" destOrd="0" presId="urn:microsoft.com/office/officeart/2005/8/layout/vList2"/>
    <dgm:cxn modelId="{40C89336-EACC-4140-AF95-E820691575B9}" type="presParOf" srcId="{8D84FFB3-D8F5-E045-9946-446E94FEC8C0}" destId="{56F9058F-F1D4-F24F-B74A-BEB724786872}"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41DCE5-FA3A-482A-9DCF-028C42CA3BC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A389B3EA-D36E-4CC9-8A61-4B4CF587B235}">
      <dgm:prSet/>
      <dgm:spPr/>
      <dgm:t>
        <a:bodyPr/>
        <a:lstStyle/>
        <a:p>
          <a:r>
            <a:rPr lang="en-US" dirty="0"/>
            <a:t>Edward ‘Ted’ Siedle principal/owner of Benchmark Financial Services</a:t>
          </a:r>
        </a:p>
      </dgm:t>
    </dgm:pt>
    <dgm:pt modelId="{DB1A671D-7160-4EF9-85F2-5BA0946F9725}" type="parTrans" cxnId="{8C106BE0-D442-42D6-922E-AE9994F90916}">
      <dgm:prSet/>
      <dgm:spPr/>
      <dgm:t>
        <a:bodyPr/>
        <a:lstStyle/>
        <a:p>
          <a:endParaRPr lang="en-US"/>
        </a:p>
      </dgm:t>
    </dgm:pt>
    <dgm:pt modelId="{8E1EAF4B-11F9-4259-AB7E-BBEEB2158AAC}" type="sibTrans" cxnId="{8C106BE0-D442-42D6-922E-AE9994F90916}">
      <dgm:prSet/>
      <dgm:spPr/>
      <dgm:t>
        <a:bodyPr/>
        <a:lstStyle/>
        <a:p>
          <a:endParaRPr lang="en-US"/>
        </a:p>
      </dgm:t>
    </dgm:pt>
    <dgm:pt modelId="{BC5FB1B0-2A73-433C-8332-1FDA6B09A9E8}">
      <dgm:prSet/>
      <dgm:spPr/>
      <dgm:t>
        <a:bodyPr/>
        <a:lstStyle/>
        <a:p>
          <a:r>
            <a:rPr lang="en-US" dirty="0"/>
            <a:t>Nationally known pension expert, former SEC attorney, best selling author, friend to pension beneficiaries, and bane to pension fraudsters</a:t>
          </a:r>
        </a:p>
      </dgm:t>
    </dgm:pt>
    <dgm:pt modelId="{A6877D3F-8C8F-4DD7-885F-0625D15D3584}" type="parTrans" cxnId="{93B9F810-0A85-4153-B3FE-D10803608227}">
      <dgm:prSet/>
      <dgm:spPr/>
      <dgm:t>
        <a:bodyPr/>
        <a:lstStyle/>
        <a:p>
          <a:endParaRPr lang="en-US"/>
        </a:p>
      </dgm:t>
    </dgm:pt>
    <dgm:pt modelId="{B7EED09A-44DC-4B4A-8F23-2838CCD5504D}" type="sibTrans" cxnId="{93B9F810-0A85-4153-B3FE-D10803608227}">
      <dgm:prSet/>
      <dgm:spPr/>
      <dgm:t>
        <a:bodyPr/>
        <a:lstStyle/>
        <a:p>
          <a:endParaRPr lang="en-US"/>
        </a:p>
      </dgm:t>
    </dgm:pt>
    <dgm:pt modelId="{240FC435-534A-4F01-AD0F-8257B31C7970}">
      <dgm:prSet/>
      <dgm:spPr>
        <a:solidFill>
          <a:srgbClr val="FF0000"/>
        </a:solidFill>
      </dgm:spPr>
      <dgm:t>
        <a:bodyPr/>
        <a:lstStyle/>
        <a:p>
          <a:r>
            <a:rPr lang="en-US" dirty="0"/>
            <a:t>Mr. Siedle requested public records from STRS regarding investments.</a:t>
          </a:r>
        </a:p>
      </dgm:t>
    </dgm:pt>
    <dgm:pt modelId="{1905948F-E24F-4981-9C9A-195BF625824E}" type="parTrans" cxnId="{3250CF2D-8DE6-412B-ADD2-B8D0F349DE94}">
      <dgm:prSet/>
      <dgm:spPr/>
      <dgm:t>
        <a:bodyPr/>
        <a:lstStyle/>
        <a:p>
          <a:endParaRPr lang="en-US"/>
        </a:p>
      </dgm:t>
    </dgm:pt>
    <dgm:pt modelId="{1D18C072-2AEA-4330-8C98-58D75BC3E666}" type="sibTrans" cxnId="{3250CF2D-8DE6-412B-ADD2-B8D0F349DE94}">
      <dgm:prSet/>
      <dgm:spPr/>
      <dgm:t>
        <a:bodyPr/>
        <a:lstStyle/>
        <a:p>
          <a:endParaRPr lang="en-US"/>
        </a:p>
      </dgm:t>
    </dgm:pt>
    <dgm:pt modelId="{D773D3CD-71F6-4A65-82FF-31C8659797CF}">
      <dgm:prSet/>
      <dgm:spPr>
        <a:solidFill>
          <a:srgbClr val="0070C0"/>
        </a:solidFill>
      </dgm:spPr>
      <dgm:t>
        <a:bodyPr/>
        <a:lstStyle/>
        <a:p>
          <a:r>
            <a:rPr lang="en-US" dirty="0"/>
            <a:t>STRS refused to provide many of the records Mr. Siedle sought to conduct his investigation.</a:t>
          </a:r>
        </a:p>
      </dgm:t>
    </dgm:pt>
    <dgm:pt modelId="{7FA15C64-9F02-49C8-8EDF-A48EDACC91BA}" type="parTrans" cxnId="{3065FB78-829E-4DAA-9990-3EFDE337A768}">
      <dgm:prSet/>
      <dgm:spPr/>
      <dgm:t>
        <a:bodyPr/>
        <a:lstStyle/>
        <a:p>
          <a:endParaRPr lang="en-US"/>
        </a:p>
      </dgm:t>
    </dgm:pt>
    <dgm:pt modelId="{430C0A68-3EA7-4E00-AC3B-5CA994B0AF4C}" type="sibTrans" cxnId="{3065FB78-829E-4DAA-9990-3EFDE337A768}">
      <dgm:prSet/>
      <dgm:spPr/>
      <dgm:t>
        <a:bodyPr/>
        <a:lstStyle/>
        <a:p>
          <a:endParaRPr lang="en-US"/>
        </a:p>
      </dgm:t>
    </dgm:pt>
    <dgm:pt modelId="{076E247F-EE2E-43ED-B6A0-DF88E6C7FDD5}">
      <dgm:prSet/>
      <dgm:spPr>
        <a:solidFill>
          <a:srgbClr val="FFC000"/>
        </a:solidFill>
      </dgm:spPr>
      <dgm:t>
        <a:bodyPr/>
        <a:lstStyle/>
        <a:p>
          <a:r>
            <a:rPr lang="en-US" dirty="0"/>
            <a:t>What kind of information was Mr. Siedle seeking???</a:t>
          </a:r>
        </a:p>
      </dgm:t>
    </dgm:pt>
    <dgm:pt modelId="{7D97B7E4-0821-4292-87F4-DD2DE6C5A6D2}" type="parTrans" cxnId="{D1BB4034-B680-499D-9567-0D1B585EDFCF}">
      <dgm:prSet/>
      <dgm:spPr/>
      <dgm:t>
        <a:bodyPr/>
        <a:lstStyle/>
        <a:p>
          <a:endParaRPr lang="en-US"/>
        </a:p>
      </dgm:t>
    </dgm:pt>
    <dgm:pt modelId="{7EB0818E-28F7-4EF6-BCB8-7268AF6A2967}" type="sibTrans" cxnId="{D1BB4034-B680-499D-9567-0D1B585EDFCF}">
      <dgm:prSet/>
      <dgm:spPr/>
      <dgm:t>
        <a:bodyPr/>
        <a:lstStyle/>
        <a:p>
          <a:endParaRPr lang="en-US"/>
        </a:p>
      </dgm:t>
    </dgm:pt>
    <dgm:pt modelId="{32FBC36C-D2D8-1B4D-9A61-3F481331B366}" type="pres">
      <dgm:prSet presAssocID="{7D41DCE5-FA3A-482A-9DCF-028C42CA3BC6}" presName="linear" presStyleCnt="0">
        <dgm:presLayoutVars>
          <dgm:animLvl val="lvl"/>
          <dgm:resizeHandles val="exact"/>
        </dgm:presLayoutVars>
      </dgm:prSet>
      <dgm:spPr/>
      <dgm:t>
        <a:bodyPr/>
        <a:lstStyle/>
        <a:p>
          <a:endParaRPr lang="en-US"/>
        </a:p>
      </dgm:t>
    </dgm:pt>
    <dgm:pt modelId="{FF570AAC-3699-694F-B361-BC68CB3DE331}" type="pres">
      <dgm:prSet presAssocID="{A389B3EA-D36E-4CC9-8A61-4B4CF587B235}" presName="parentText" presStyleLbl="node1" presStyleIdx="0" presStyleCnt="4">
        <dgm:presLayoutVars>
          <dgm:chMax val="0"/>
          <dgm:bulletEnabled val="1"/>
        </dgm:presLayoutVars>
      </dgm:prSet>
      <dgm:spPr/>
      <dgm:t>
        <a:bodyPr/>
        <a:lstStyle/>
        <a:p>
          <a:endParaRPr lang="en-US"/>
        </a:p>
      </dgm:t>
    </dgm:pt>
    <dgm:pt modelId="{63FDDA53-C658-F749-A815-87DA03434C5A}" type="pres">
      <dgm:prSet presAssocID="{A389B3EA-D36E-4CC9-8A61-4B4CF587B235}" presName="childText" presStyleLbl="revTx" presStyleIdx="0" presStyleCnt="1">
        <dgm:presLayoutVars>
          <dgm:bulletEnabled val="1"/>
        </dgm:presLayoutVars>
      </dgm:prSet>
      <dgm:spPr/>
      <dgm:t>
        <a:bodyPr/>
        <a:lstStyle/>
        <a:p>
          <a:endParaRPr lang="en-US"/>
        </a:p>
      </dgm:t>
    </dgm:pt>
    <dgm:pt modelId="{BC9659D2-0E04-A647-B228-EAECBD904C4B}" type="pres">
      <dgm:prSet presAssocID="{240FC435-534A-4F01-AD0F-8257B31C7970}" presName="parentText" presStyleLbl="node1" presStyleIdx="1" presStyleCnt="4">
        <dgm:presLayoutVars>
          <dgm:chMax val="0"/>
          <dgm:bulletEnabled val="1"/>
        </dgm:presLayoutVars>
      </dgm:prSet>
      <dgm:spPr/>
      <dgm:t>
        <a:bodyPr/>
        <a:lstStyle/>
        <a:p>
          <a:endParaRPr lang="en-US"/>
        </a:p>
      </dgm:t>
    </dgm:pt>
    <dgm:pt modelId="{C29CDB03-CF33-594E-B282-A870F065BC3B}" type="pres">
      <dgm:prSet presAssocID="{1D18C072-2AEA-4330-8C98-58D75BC3E666}" presName="spacer" presStyleCnt="0"/>
      <dgm:spPr/>
    </dgm:pt>
    <dgm:pt modelId="{0FBB5478-DF7E-1D4D-84AF-DB218D32F440}" type="pres">
      <dgm:prSet presAssocID="{D773D3CD-71F6-4A65-82FF-31C8659797CF}" presName="parentText" presStyleLbl="node1" presStyleIdx="2" presStyleCnt="4">
        <dgm:presLayoutVars>
          <dgm:chMax val="0"/>
          <dgm:bulletEnabled val="1"/>
        </dgm:presLayoutVars>
      </dgm:prSet>
      <dgm:spPr/>
      <dgm:t>
        <a:bodyPr/>
        <a:lstStyle/>
        <a:p>
          <a:endParaRPr lang="en-US"/>
        </a:p>
      </dgm:t>
    </dgm:pt>
    <dgm:pt modelId="{0C730F64-0F25-8145-A5EE-89E8B2A73648}" type="pres">
      <dgm:prSet presAssocID="{430C0A68-3EA7-4E00-AC3B-5CA994B0AF4C}" presName="spacer" presStyleCnt="0"/>
      <dgm:spPr/>
    </dgm:pt>
    <dgm:pt modelId="{75E664F1-1BDC-7D4A-ACAE-CB1585D1F0A8}" type="pres">
      <dgm:prSet presAssocID="{076E247F-EE2E-43ED-B6A0-DF88E6C7FDD5}" presName="parentText" presStyleLbl="node1" presStyleIdx="3" presStyleCnt="4">
        <dgm:presLayoutVars>
          <dgm:chMax val="0"/>
          <dgm:bulletEnabled val="1"/>
        </dgm:presLayoutVars>
      </dgm:prSet>
      <dgm:spPr/>
      <dgm:t>
        <a:bodyPr/>
        <a:lstStyle/>
        <a:p>
          <a:endParaRPr lang="en-US"/>
        </a:p>
      </dgm:t>
    </dgm:pt>
  </dgm:ptLst>
  <dgm:cxnLst>
    <dgm:cxn modelId="{DE7AAD2F-B374-4648-9514-BA007CB5F3E9}" type="presOf" srcId="{7D41DCE5-FA3A-482A-9DCF-028C42CA3BC6}" destId="{32FBC36C-D2D8-1B4D-9A61-3F481331B366}" srcOrd="0" destOrd="0" presId="urn:microsoft.com/office/officeart/2005/8/layout/vList2"/>
    <dgm:cxn modelId="{BDD91942-5200-C140-A3D9-78700C0E8DC9}" type="presOf" srcId="{D773D3CD-71F6-4A65-82FF-31C8659797CF}" destId="{0FBB5478-DF7E-1D4D-84AF-DB218D32F440}" srcOrd="0" destOrd="0" presId="urn:microsoft.com/office/officeart/2005/8/layout/vList2"/>
    <dgm:cxn modelId="{3250CF2D-8DE6-412B-ADD2-B8D0F349DE94}" srcId="{7D41DCE5-FA3A-482A-9DCF-028C42CA3BC6}" destId="{240FC435-534A-4F01-AD0F-8257B31C7970}" srcOrd="1" destOrd="0" parTransId="{1905948F-E24F-4981-9C9A-195BF625824E}" sibTransId="{1D18C072-2AEA-4330-8C98-58D75BC3E666}"/>
    <dgm:cxn modelId="{3065FB78-829E-4DAA-9990-3EFDE337A768}" srcId="{7D41DCE5-FA3A-482A-9DCF-028C42CA3BC6}" destId="{D773D3CD-71F6-4A65-82FF-31C8659797CF}" srcOrd="2" destOrd="0" parTransId="{7FA15C64-9F02-49C8-8EDF-A48EDACC91BA}" sibTransId="{430C0A68-3EA7-4E00-AC3B-5CA994B0AF4C}"/>
    <dgm:cxn modelId="{8C106BE0-D442-42D6-922E-AE9994F90916}" srcId="{7D41DCE5-FA3A-482A-9DCF-028C42CA3BC6}" destId="{A389B3EA-D36E-4CC9-8A61-4B4CF587B235}" srcOrd="0" destOrd="0" parTransId="{DB1A671D-7160-4EF9-85F2-5BA0946F9725}" sibTransId="{8E1EAF4B-11F9-4259-AB7E-BBEEB2158AAC}"/>
    <dgm:cxn modelId="{4611C711-7FE3-1B44-A904-1DB3390FA3ED}" type="presOf" srcId="{240FC435-534A-4F01-AD0F-8257B31C7970}" destId="{BC9659D2-0E04-A647-B228-EAECBD904C4B}" srcOrd="0" destOrd="0" presId="urn:microsoft.com/office/officeart/2005/8/layout/vList2"/>
    <dgm:cxn modelId="{B05BB86D-E700-2C48-B223-1B241AC7F53F}" type="presOf" srcId="{BC5FB1B0-2A73-433C-8332-1FDA6B09A9E8}" destId="{63FDDA53-C658-F749-A815-87DA03434C5A}" srcOrd="0" destOrd="0" presId="urn:microsoft.com/office/officeart/2005/8/layout/vList2"/>
    <dgm:cxn modelId="{93B9F810-0A85-4153-B3FE-D10803608227}" srcId="{A389B3EA-D36E-4CC9-8A61-4B4CF587B235}" destId="{BC5FB1B0-2A73-433C-8332-1FDA6B09A9E8}" srcOrd="0" destOrd="0" parTransId="{A6877D3F-8C8F-4DD7-885F-0625D15D3584}" sibTransId="{B7EED09A-44DC-4B4A-8F23-2838CCD5504D}"/>
    <dgm:cxn modelId="{6D657502-11E0-5C4A-97D3-0DB6B370C073}" type="presOf" srcId="{076E247F-EE2E-43ED-B6A0-DF88E6C7FDD5}" destId="{75E664F1-1BDC-7D4A-ACAE-CB1585D1F0A8}" srcOrd="0" destOrd="0" presId="urn:microsoft.com/office/officeart/2005/8/layout/vList2"/>
    <dgm:cxn modelId="{D1BB4034-B680-499D-9567-0D1B585EDFCF}" srcId="{7D41DCE5-FA3A-482A-9DCF-028C42CA3BC6}" destId="{076E247F-EE2E-43ED-B6A0-DF88E6C7FDD5}" srcOrd="3" destOrd="0" parTransId="{7D97B7E4-0821-4292-87F4-DD2DE6C5A6D2}" sibTransId="{7EB0818E-28F7-4EF6-BCB8-7268AF6A2967}"/>
    <dgm:cxn modelId="{5E56E223-4F24-184B-9DFA-BE82E95097B0}" type="presOf" srcId="{A389B3EA-D36E-4CC9-8A61-4B4CF587B235}" destId="{FF570AAC-3699-694F-B361-BC68CB3DE331}" srcOrd="0" destOrd="0" presId="urn:microsoft.com/office/officeart/2005/8/layout/vList2"/>
    <dgm:cxn modelId="{6E40DBEC-2CB5-6043-8353-3CC9883A8FE9}" type="presParOf" srcId="{32FBC36C-D2D8-1B4D-9A61-3F481331B366}" destId="{FF570AAC-3699-694F-B361-BC68CB3DE331}" srcOrd="0" destOrd="0" presId="urn:microsoft.com/office/officeart/2005/8/layout/vList2"/>
    <dgm:cxn modelId="{A77E6150-0946-7B4B-BD9A-7CAF4D516477}" type="presParOf" srcId="{32FBC36C-D2D8-1B4D-9A61-3F481331B366}" destId="{63FDDA53-C658-F749-A815-87DA03434C5A}" srcOrd="1" destOrd="0" presId="urn:microsoft.com/office/officeart/2005/8/layout/vList2"/>
    <dgm:cxn modelId="{F914BB71-4810-6545-8D02-9C15462254AB}" type="presParOf" srcId="{32FBC36C-D2D8-1B4D-9A61-3F481331B366}" destId="{BC9659D2-0E04-A647-B228-EAECBD904C4B}" srcOrd="2" destOrd="0" presId="urn:microsoft.com/office/officeart/2005/8/layout/vList2"/>
    <dgm:cxn modelId="{DF6F7979-7644-6D40-A4F8-66600EA133AA}" type="presParOf" srcId="{32FBC36C-D2D8-1B4D-9A61-3F481331B366}" destId="{C29CDB03-CF33-594E-B282-A870F065BC3B}" srcOrd="3" destOrd="0" presId="urn:microsoft.com/office/officeart/2005/8/layout/vList2"/>
    <dgm:cxn modelId="{9758300A-28ED-6E4E-8C4D-C37F1068B6C5}" type="presParOf" srcId="{32FBC36C-D2D8-1B4D-9A61-3F481331B366}" destId="{0FBB5478-DF7E-1D4D-84AF-DB218D32F440}" srcOrd="4" destOrd="0" presId="urn:microsoft.com/office/officeart/2005/8/layout/vList2"/>
    <dgm:cxn modelId="{52BA73B7-7B65-524F-8A38-DBB89FC70E24}" type="presParOf" srcId="{32FBC36C-D2D8-1B4D-9A61-3F481331B366}" destId="{0C730F64-0F25-8145-A5EE-89E8B2A73648}" srcOrd="5" destOrd="0" presId="urn:microsoft.com/office/officeart/2005/8/layout/vList2"/>
    <dgm:cxn modelId="{272B7194-747D-3649-96E1-A9AC63BC8751}" type="presParOf" srcId="{32FBC36C-D2D8-1B4D-9A61-3F481331B366}" destId="{75E664F1-1BDC-7D4A-ACAE-CB1585D1F0A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8F08F08-FD7E-4D6F-B451-8BB93B7BF90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EF80284-7810-4B68-A22E-E8FEF653B13B}">
      <dgm:prSet/>
      <dgm:spPr/>
      <dgm:t>
        <a:bodyPr/>
        <a:lstStyle/>
        <a:p>
          <a:r>
            <a:rPr lang="en-US" dirty="0"/>
            <a:t>Our Forensic Audit sought information such as:</a:t>
          </a:r>
        </a:p>
      </dgm:t>
    </dgm:pt>
    <dgm:pt modelId="{6E9C4F60-819D-4E79-9548-3924BDF0DD08}" type="parTrans" cxnId="{019EF04A-7740-4149-BF5A-ECED1F260573}">
      <dgm:prSet/>
      <dgm:spPr/>
      <dgm:t>
        <a:bodyPr/>
        <a:lstStyle/>
        <a:p>
          <a:endParaRPr lang="en-US"/>
        </a:p>
      </dgm:t>
    </dgm:pt>
    <dgm:pt modelId="{BF1673A7-CC14-470E-9991-90908365C87E}" type="sibTrans" cxnId="{019EF04A-7740-4149-BF5A-ECED1F260573}">
      <dgm:prSet/>
      <dgm:spPr/>
      <dgm:t>
        <a:bodyPr/>
        <a:lstStyle/>
        <a:p>
          <a:endParaRPr lang="en-US"/>
        </a:p>
      </dgm:t>
    </dgm:pt>
    <dgm:pt modelId="{BD6ECDAB-5489-4821-AFBD-433612A63537}">
      <dgm:prSet/>
      <dgm:spPr>
        <a:solidFill>
          <a:srgbClr val="FFC000"/>
        </a:solidFill>
      </dgm:spPr>
      <dgm:t>
        <a:bodyPr/>
        <a:lstStyle/>
        <a:p>
          <a:r>
            <a:rPr lang="en-US" dirty="0"/>
            <a:t>How much money is invested in each of the 135 external alternative investment accounts?</a:t>
          </a:r>
        </a:p>
      </dgm:t>
    </dgm:pt>
    <dgm:pt modelId="{A2F2A823-B8D7-4624-9111-E29B69B3CC8B}" type="parTrans" cxnId="{E8171DF4-0958-46EF-A4E7-A09C406DC9E2}">
      <dgm:prSet/>
      <dgm:spPr/>
      <dgm:t>
        <a:bodyPr/>
        <a:lstStyle/>
        <a:p>
          <a:endParaRPr lang="en-US"/>
        </a:p>
      </dgm:t>
    </dgm:pt>
    <dgm:pt modelId="{B9187866-1827-46A2-A216-F45B11EBA985}" type="sibTrans" cxnId="{E8171DF4-0958-46EF-A4E7-A09C406DC9E2}">
      <dgm:prSet/>
      <dgm:spPr/>
      <dgm:t>
        <a:bodyPr/>
        <a:lstStyle/>
        <a:p>
          <a:endParaRPr lang="en-US"/>
        </a:p>
      </dgm:t>
    </dgm:pt>
    <dgm:pt modelId="{FA029515-DD37-491A-B915-C4844ECE461E}">
      <dgm:prSet/>
      <dgm:spPr>
        <a:solidFill>
          <a:srgbClr val="FF0000"/>
        </a:solidFill>
      </dgm:spPr>
      <dgm:t>
        <a:bodyPr/>
        <a:lstStyle/>
        <a:p>
          <a:r>
            <a:rPr lang="en-US" dirty="0"/>
            <a:t>What are the fees and other costs associated with these 135 external alternative investment accounts?</a:t>
          </a:r>
        </a:p>
      </dgm:t>
    </dgm:pt>
    <dgm:pt modelId="{F32292F9-A494-4A01-A8E6-DCD02A0306D4}" type="parTrans" cxnId="{2DC7DC01-C01E-4571-B0B8-18E5E4DCF9D1}">
      <dgm:prSet/>
      <dgm:spPr/>
      <dgm:t>
        <a:bodyPr/>
        <a:lstStyle/>
        <a:p>
          <a:endParaRPr lang="en-US"/>
        </a:p>
      </dgm:t>
    </dgm:pt>
    <dgm:pt modelId="{CDC4B32D-E93B-4E60-A6C9-2B6FA58E6FFC}" type="sibTrans" cxnId="{2DC7DC01-C01E-4571-B0B8-18E5E4DCF9D1}">
      <dgm:prSet/>
      <dgm:spPr/>
      <dgm:t>
        <a:bodyPr/>
        <a:lstStyle/>
        <a:p>
          <a:endParaRPr lang="en-US"/>
        </a:p>
      </dgm:t>
    </dgm:pt>
    <dgm:pt modelId="{2C892306-DCE6-4799-9364-EB7F6E5C0467}">
      <dgm:prSet/>
      <dgm:spPr>
        <a:solidFill>
          <a:schemeClr val="accent1"/>
        </a:solidFill>
      </dgm:spPr>
      <dgm:t>
        <a:bodyPr/>
        <a:lstStyle/>
        <a:p>
          <a:r>
            <a:rPr lang="en-US" dirty="0"/>
            <a:t>What is the value of each of these 135 external alternative investment accounts?</a:t>
          </a:r>
        </a:p>
      </dgm:t>
    </dgm:pt>
    <dgm:pt modelId="{1D232749-AAEE-4613-B981-54EA305C9E9B}" type="parTrans" cxnId="{1BED4B72-35D7-467F-8CDF-2B33C0B81382}">
      <dgm:prSet/>
      <dgm:spPr/>
      <dgm:t>
        <a:bodyPr/>
        <a:lstStyle/>
        <a:p>
          <a:endParaRPr lang="en-US"/>
        </a:p>
      </dgm:t>
    </dgm:pt>
    <dgm:pt modelId="{AEFB18F5-E2C2-4E96-8DBE-24F88BD6927D}" type="sibTrans" cxnId="{1BED4B72-35D7-467F-8CDF-2B33C0B81382}">
      <dgm:prSet/>
      <dgm:spPr/>
      <dgm:t>
        <a:bodyPr/>
        <a:lstStyle/>
        <a:p>
          <a:endParaRPr lang="en-US"/>
        </a:p>
      </dgm:t>
    </dgm:pt>
    <dgm:pt modelId="{E745E2E8-67CD-4F01-8374-2DD91B2DA7B5}">
      <dgm:prSet/>
      <dgm:spPr/>
      <dgm:t>
        <a:bodyPr/>
        <a:lstStyle/>
        <a:p>
          <a:r>
            <a:rPr lang="en-US" dirty="0"/>
            <a:t>These seemed like routine questions. What was STRS hiding?</a:t>
          </a:r>
        </a:p>
      </dgm:t>
    </dgm:pt>
    <dgm:pt modelId="{61FBED6C-344A-43E6-951D-A6CB97AC4C93}" type="parTrans" cxnId="{CA29D622-A964-497D-9FA2-204DDE0C1049}">
      <dgm:prSet/>
      <dgm:spPr/>
      <dgm:t>
        <a:bodyPr/>
        <a:lstStyle/>
        <a:p>
          <a:endParaRPr lang="en-US"/>
        </a:p>
      </dgm:t>
    </dgm:pt>
    <dgm:pt modelId="{B0008716-81D5-4492-AF45-26547A916EB4}" type="sibTrans" cxnId="{CA29D622-A964-497D-9FA2-204DDE0C1049}">
      <dgm:prSet/>
      <dgm:spPr/>
      <dgm:t>
        <a:bodyPr/>
        <a:lstStyle/>
        <a:p>
          <a:endParaRPr lang="en-US"/>
        </a:p>
      </dgm:t>
    </dgm:pt>
    <dgm:pt modelId="{46810AB2-7FFF-4846-A18B-6D5ECEED92AB}" type="pres">
      <dgm:prSet presAssocID="{48F08F08-FD7E-4D6F-B451-8BB93B7BF906}" presName="linear" presStyleCnt="0">
        <dgm:presLayoutVars>
          <dgm:animLvl val="lvl"/>
          <dgm:resizeHandles val="exact"/>
        </dgm:presLayoutVars>
      </dgm:prSet>
      <dgm:spPr/>
      <dgm:t>
        <a:bodyPr/>
        <a:lstStyle/>
        <a:p>
          <a:endParaRPr lang="en-US"/>
        </a:p>
      </dgm:t>
    </dgm:pt>
    <dgm:pt modelId="{E15E22BA-FC89-6C48-8FC3-ABA92978AE3E}" type="pres">
      <dgm:prSet presAssocID="{4EF80284-7810-4B68-A22E-E8FEF653B13B}" presName="parentText" presStyleLbl="node1" presStyleIdx="0" presStyleCnt="5">
        <dgm:presLayoutVars>
          <dgm:chMax val="0"/>
          <dgm:bulletEnabled val="1"/>
        </dgm:presLayoutVars>
      </dgm:prSet>
      <dgm:spPr/>
      <dgm:t>
        <a:bodyPr/>
        <a:lstStyle/>
        <a:p>
          <a:endParaRPr lang="en-US"/>
        </a:p>
      </dgm:t>
    </dgm:pt>
    <dgm:pt modelId="{81A8D17A-7179-1446-BEAB-B40EE6613C6E}" type="pres">
      <dgm:prSet presAssocID="{BF1673A7-CC14-470E-9991-90908365C87E}" presName="spacer" presStyleCnt="0"/>
      <dgm:spPr/>
    </dgm:pt>
    <dgm:pt modelId="{32550293-616C-D748-ACE1-84164BFEFA16}" type="pres">
      <dgm:prSet presAssocID="{BD6ECDAB-5489-4821-AFBD-433612A63537}" presName="parentText" presStyleLbl="node1" presStyleIdx="1" presStyleCnt="5">
        <dgm:presLayoutVars>
          <dgm:chMax val="0"/>
          <dgm:bulletEnabled val="1"/>
        </dgm:presLayoutVars>
      </dgm:prSet>
      <dgm:spPr/>
      <dgm:t>
        <a:bodyPr/>
        <a:lstStyle/>
        <a:p>
          <a:endParaRPr lang="en-US"/>
        </a:p>
      </dgm:t>
    </dgm:pt>
    <dgm:pt modelId="{CBDB323C-7645-114D-855B-76B5B13265F2}" type="pres">
      <dgm:prSet presAssocID="{B9187866-1827-46A2-A216-F45B11EBA985}" presName="spacer" presStyleCnt="0"/>
      <dgm:spPr/>
    </dgm:pt>
    <dgm:pt modelId="{50787E6B-0C65-1541-AFC2-27419C27DF88}" type="pres">
      <dgm:prSet presAssocID="{FA029515-DD37-491A-B915-C4844ECE461E}" presName="parentText" presStyleLbl="node1" presStyleIdx="2" presStyleCnt="5">
        <dgm:presLayoutVars>
          <dgm:chMax val="0"/>
          <dgm:bulletEnabled val="1"/>
        </dgm:presLayoutVars>
      </dgm:prSet>
      <dgm:spPr/>
      <dgm:t>
        <a:bodyPr/>
        <a:lstStyle/>
        <a:p>
          <a:endParaRPr lang="en-US"/>
        </a:p>
      </dgm:t>
    </dgm:pt>
    <dgm:pt modelId="{D2F9C4BD-67BE-1946-8090-FFFCD687EB92}" type="pres">
      <dgm:prSet presAssocID="{CDC4B32D-E93B-4E60-A6C9-2B6FA58E6FFC}" presName="spacer" presStyleCnt="0"/>
      <dgm:spPr/>
    </dgm:pt>
    <dgm:pt modelId="{79EFB2E7-ED27-0D4B-B20B-A63423A6B060}" type="pres">
      <dgm:prSet presAssocID="{2C892306-DCE6-4799-9364-EB7F6E5C0467}" presName="parentText" presStyleLbl="node1" presStyleIdx="3" presStyleCnt="5">
        <dgm:presLayoutVars>
          <dgm:chMax val="0"/>
          <dgm:bulletEnabled val="1"/>
        </dgm:presLayoutVars>
      </dgm:prSet>
      <dgm:spPr/>
      <dgm:t>
        <a:bodyPr/>
        <a:lstStyle/>
        <a:p>
          <a:endParaRPr lang="en-US"/>
        </a:p>
      </dgm:t>
    </dgm:pt>
    <dgm:pt modelId="{79CE6265-E0DB-AA4C-850E-0DB2CD87E74C}" type="pres">
      <dgm:prSet presAssocID="{AEFB18F5-E2C2-4E96-8DBE-24F88BD6927D}" presName="spacer" presStyleCnt="0"/>
      <dgm:spPr/>
    </dgm:pt>
    <dgm:pt modelId="{266C54C6-000E-2947-96A6-B27AC58D36E9}" type="pres">
      <dgm:prSet presAssocID="{E745E2E8-67CD-4F01-8374-2DD91B2DA7B5}" presName="parentText" presStyleLbl="node1" presStyleIdx="4" presStyleCnt="5">
        <dgm:presLayoutVars>
          <dgm:chMax val="0"/>
          <dgm:bulletEnabled val="1"/>
        </dgm:presLayoutVars>
      </dgm:prSet>
      <dgm:spPr/>
      <dgm:t>
        <a:bodyPr/>
        <a:lstStyle/>
        <a:p>
          <a:endParaRPr lang="en-US"/>
        </a:p>
      </dgm:t>
    </dgm:pt>
  </dgm:ptLst>
  <dgm:cxnLst>
    <dgm:cxn modelId="{EB801E60-5C0F-CB42-9587-12C9ED77027C}" type="presOf" srcId="{2C892306-DCE6-4799-9364-EB7F6E5C0467}" destId="{79EFB2E7-ED27-0D4B-B20B-A63423A6B060}" srcOrd="0" destOrd="0" presId="urn:microsoft.com/office/officeart/2005/8/layout/vList2"/>
    <dgm:cxn modelId="{CA29D622-A964-497D-9FA2-204DDE0C1049}" srcId="{48F08F08-FD7E-4D6F-B451-8BB93B7BF906}" destId="{E745E2E8-67CD-4F01-8374-2DD91B2DA7B5}" srcOrd="4" destOrd="0" parTransId="{61FBED6C-344A-43E6-951D-A6CB97AC4C93}" sibTransId="{B0008716-81D5-4492-AF45-26547A916EB4}"/>
    <dgm:cxn modelId="{FF9ED5A0-4912-BD42-B673-0477E9426297}" type="presOf" srcId="{E745E2E8-67CD-4F01-8374-2DD91B2DA7B5}" destId="{266C54C6-000E-2947-96A6-B27AC58D36E9}" srcOrd="0" destOrd="0" presId="urn:microsoft.com/office/officeart/2005/8/layout/vList2"/>
    <dgm:cxn modelId="{019EF04A-7740-4149-BF5A-ECED1F260573}" srcId="{48F08F08-FD7E-4D6F-B451-8BB93B7BF906}" destId="{4EF80284-7810-4B68-A22E-E8FEF653B13B}" srcOrd="0" destOrd="0" parTransId="{6E9C4F60-819D-4E79-9548-3924BDF0DD08}" sibTransId="{BF1673A7-CC14-470E-9991-90908365C87E}"/>
    <dgm:cxn modelId="{1BED4B72-35D7-467F-8CDF-2B33C0B81382}" srcId="{48F08F08-FD7E-4D6F-B451-8BB93B7BF906}" destId="{2C892306-DCE6-4799-9364-EB7F6E5C0467}" srcOrd="3" destOrd="0" parTransId="{1D232749-AAEE-4613-B981-54EA305C9E9B}" sibTransId="{AEFB18F5-E2C2-4E96-8DBE-24F88BD6927D}"/>
    <dgm:cxn modelId="{6DC2F5FC-E413-374C-896A-C80BA635AAFC}" type="presOf" srcId="{BD6ECDAB-5489-4821-AFBD-433612A63537}" destId="{32550293-616C-D748-ACE1-84164BFEFA16}" srcOrd="0" destOrd="0" presId="urn:microsoft.com/office/officeart/2005/8/layout/vList2"/>
    <dgm:cxn modelId="{9BD20421-23AE-B24A-9B5A-CFB50535EEA2}" type="presOf" srcId="{FA029515-DD37-491A-B915-C4844ECE461E}" destId="{50787E6B-0C65-1541-AFC2-27419C27DF88}" srcOrd="0" destOrd="0" presId="urn:microsoft.com/office/officeart/2005/8/layout/vList2"/>
    <dgm:cxn modelId="{E8171DF4-0958-46EF-A4E7-A09C406DC9E2}" srcId="{48F08F08-FD7E-4D6F-B451-8BB93B7BF906}" destId="{BD6ECDAB-5489-4821-AFBD-433612A63537}" srcOrd="1" destOrd="0" parTransId="{A2F2A823-B8D7-4624-9111-E29B69B3CC8B}" sibTransId="{B9187866-1827-46A2-A216-F45B11EBA985}"/>
    <dgm:cxn modelId="{0E7C2C76-C16F-1C44-86C3-15CEFDEE79A2}" type="presOf" srcId="{48F08F08-FD7E-4D6F-B451-8BB93B7BF906}" destId="{46810AB2-7FFF-4846-A18B-6D5ECEED92AB}" srcOrd="0" destOrd="0" presId="urn:microsoft.com/office/officeart/2005/8/layout/vList2"/>
    <dgm:cxn modelId="{5F4D2355-8720-454D-8D95-B98EB42AC5DC}" type="presOf" srcId="{4EF80284-7810-4B68-A22E-E8FEF653B13B}" destId="{E15E22BA-FC89-6C48-8FC3-ABA92978AE3E}" srcOrd="0" destOrd="0" presId="urn:microsoft.com/office/officeart/2005/8/layout/vList2"/>
    <dgm:cxn modelId="{2DC7DC01-C01E-4571-B0B8-18E5E4DCF9D1}" srcId="{48F08F08-FD7E-4D6F-B451-8BB93B7BF906}" destId="{FA029515-DD37-491A-B915-C4844ECE461E}" srcOrd="2" destOrd="0" parTransId="{F32292F9-A494-4A01-A8E6-DCD02A0306D4}" sibTransId="{CDC4B32D-E93B-4E60-A6C9-2B6FA58E6FFC}"/>
    <dgm:cxn modelId="{936E0BB2-F5AF-6F4D-B85E-1D651F89AD9E}" type="presParOf" srcId="{46810AB2-7FFF-4846-A18B-6D5ECEED92AB}" destId="{E15E22BA-FC89-6C48-8FC3-ABA92978AE3E}" srcOrd="0" destOrd="0" presId="urn:microsoft.com/office/officeart/2005/8/layout/vList2"/>
    <dgm:cxn modelId="{A48FE7D9-5A91-2445-ADA3-64C10BE48299}" type="presParOf" srcId="{46810AB2-7FFF-4846-A18B-6D5ECEED92AB}" destId="{81A8D17A-7179-1446-BEAB-B40EE6613C6E}" srcOrd="1" destOrd="0" presId="urn:microsoft.com/office/officeart/2005/8/layout/vList2"/>
    <dgm:cxn modelId="{296E9ECF-0153-AD4F-9A22-F4E4F5E25722}" type="presParOf" srcId="{46810AB2-7FFF-4846-A18B-6D5ECEED92AB}" destId="{32550293-616C-D748-ACE1-84164BFEFA16}" srcOrd="2" destOrd="0" presId="urn:microsoft.com/office/officeart/2005/8/layout/vList2"/>
    <dgm:cxn modelId="{83EF3492-7CA0-C947-AFD0-260CE3545F2D}" type="presParOf" srcId="{46810AB2-7FFF-4846-A18B-6D5ECEED92AB}" destId="{CBDB323C-7645-114D-855B-76B5B13265F2}" srcOrd="3" destOrd="0" presId="urn:microsoft.com/office/officeart/2005/8/layout/vList2"/>
    <dgm:cxn modelId="{4D6EBF99-3BC8-0647-9034-4CFCD8C7791D}" type="presParOf" srcId="{46810AB2-7FFF-4846-A18B-6D5ECEED92AB}" destId="{50787E6B-0C65-1541-AFC2-27419C27DF88}" srcOrd="4" destOrd="0" presId="urn:microsoft.com/office/officeart/2005/8/layout/vList2"/>
    <dgm:cxn modelId="{148E14F6-5C48-1343-8A15-2D4AEBD466D2}" type="presParOf" srcId="{46810AB2-7FFF-4846-A18B-6D5ECEED92AB}" destId="{D2F9C4BD-67BE-1946-8090-FFFCD687EB92}" srcOrd="5" destOrd="0" presId="urn:microsoft.com/office/officeart/2005/8/layout/vList2"/>
    <dgm:cxn modelId="{7F782B88-D266-E34A-9356-16B91BF3DCC4}" type="presParOf" srcId="{46810AB2-7FFF-4846-A18B-6D5ECEED92AB}" destId="{79EFB2E7-ED27-0D4B-B20B-A63423A6B060}" srcOrd="6" destOrd="0" presId="urn:microsoft.com/office/officeart/2005/8/layout/vList2"/>
    <dgm:cxn modelId="{1CB26E91-25E7-2D4C-AE7B-35CE55C6F4EF}" type="presParOf" srcId="{46810AB2-7FFF-4846-A18B-6D5ECEED92AB}" destId="{79CE6265-E0DB-AA4C-850E-0DB2CD87E74C}" srcOrd="7" destOrd="0" presId="urn:microsoft.com/office/officeart/2005/8/layout/vList2"/>
    <dgm:cxn modelId="{50F74E30-4315-6944-A703-63F00194969F}" type="presParOf" srcId="{46810AB2-7FFF-4846-A18B-6D5ECEED92AB}" destId="{266C54C6-000E-2947-96A6-B27AC58D36E9}"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42BF5-247E-C94F-9BD7-FA81E4AC9396}">
      <dsp:nvSpPr>
        <dsp:cNvPr id="0" name=""/>
        <dsp:cNvSpPr/>
      </dsp:nvSpPr>
      <dsp:spPr>
        <a:xfrm>
          <a:off x="0" y="77903"/>
          <a:ext cx="6263640" cy="175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Since 2013 when STRS initiated a 1-year freeze of the Cost of Living Allowance (COLA) STRS retirees have suffered financially. Even though COLA was restored in 2014, the promised 3% COLA was reduced to 2% until 2016 then eliminated in 2017.  STRS benefits for all STRS beneficiaries were reduced through the elimination of a promised, guaranteed COLA in 2017.</a:t>
          </a:r>
        </a:p>
      </dsp:txBody>
      <dsp:txXfrm>
        <a:off x="85444" y="163347"/>
        <a:ext cx="6092752" cy="1579432"/>
      </dsp:txXfrm>
    </dsp:sp>
    <dsp:sp modelId="{72AC6AE1-2FAF-7A47-ACA8-1913803566FF}">
      <dsp:nvSpPr>
        <dsp:cNvPr id="0" name=""/>
        <dsp:cNvSpPr/>
      </dsp:nvSpPr>
      <dsp:spPr>
        <a:xfrm>
          <a:off x="0" y="1877183"/>
          <a:ext cx="6263640" cy="175032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ORTA opposed the 2017 action taken by the STRS board of trustees after the staff at STRS proposed this drastic measure. STRS presented this reduction in guaranteed benefits as a temporary measure, to achieve the goal of 100% funded status.</a:t>
          </a:r>
        </a:p>
      </dsp:txBody>
      <dsp:txXfrm>
        <a:off x="85444" y="1962627"/>
        <a:ext cx="6092752" cy="1579432"/>
      </dsp:txXfrm>
    </dsp:sp>
    <dsp:sp modelId="{F1A28B86-02B0-544E-B11E-5AAADB3B7831}">
      <dsp:nvSpPr>
        <dsp:cNvPr id="0" name=""/>
        <dsp:cNvSpPr/>
      </dsp:nvSpPr>
      <dsp:spPr>
        <a:xfrm>
          <a:off x="0" y="3676464"/>
          <a:ext cx="6263640" cy="175032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Many other options were offered by various stakeholders, however, STRS staff were focused on ‘getting rid of COLA for retirees’</a:t>
          </a:r>
        </a:p>
      </dsp:txBody>
      <dsp:txXfrm>
        <a:off x="85444" y="3761908"/>
        <a:ext cx="6092752" cy="15794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D46CA-4871-A244-BE04-EC0ABE4118E4}">
      <dsp:nvSpPr>
        <dsp:cNvPr id="0" name=""/>
        <dsp:cNvSpPr/>
      </dsp:nvSpPr>
      <dsp:spPr>
        <a:xfrm>
          <a:off x="0" y="38246"/>
          <a:ext cx="6263640" cy="176139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Benchmark Financial has filed 2 Ohio Supreme Court actions to compel STRS to provide the information requested.</a:t>
          </a:r>
        </a:p>
      </dsp:txBody>
      <dsp:txXfrm>
        <a:off x="85984" y="124230"/>
        <a:ext cx="6091672" cy="1589430"/>
      </dsp:txXfrm>
    </dsp:sp>
    <dsp:sp modelId="{D2CDE258-C768-9D4E-A623-28BEAC89B7BF}">
      <dsp:nvSpPr>
        <dsp:cNvPr id="0" name=""/>
        <dsp:cNvSpPr/>
      </dsp:nvSpPr>
      <dsp:spPr>
        <a:xfrm>
          <a:off x="0" y="1871644"/>
          <a:ext cx="6263640" cy="1761398"/>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STRS claims to be transparent and often boasts that it is the most transparent agency in the State of Ohio.</a:t>
          </a:r>
        </a:p>
      </dsp:txBody>
      <dsp:txXfrm>
        <a:off x="85984" y="1957628"/>
        <a:ext cx="6091672" cy="1589430"/>
      </dsp:txXfrm>
    </dsp:sp>
    <dsp:sp modelId="{E0837222-B12B-3D48-825F-B27BE8133DDE}">
      <dsp:nvSpPr>
        <dsp:cNvPr id="0" name=""/>
        <dsp:cNvSpPr/>
      </dsp:nvSpPr>
      <dsp:spPr>
        <a:xfrm>
          <a:off x="0" y="3705043"/>
          <a:ext cx="6263640" cy="1761398"/>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Why then, does STRS not share with its members the amount of money invested in its alternative accounts/ Or share the costs associated with those investments? </a:t>
          </a:r>
        </a:p>
      </dsp:txBody>
      <dsp:txXfrm>
        <a:off x="85984" y="3791027"/>
        <a:ext cx="6091672" cy="158943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300E52-A370-47F6-9DE1-9A404F6A3F79}">
      <dsp:nvSpPr>
        <dsp:cNvPr id="0" name=""/>
        <dsp:cNvSpPr/>
      </dsp:nvSpPr>
      <dsp:spPr>
        <a:xfrm>
          <a:off x="134291" y="612"/>
          <a:ext cx="4332795" cy="275132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EB2A522-A81D-4357-BBF1-D5C403D5A463}">
      <dsp:nvSpPr>
        <dsp:cNvPr id="0" name=""/>
        <dsp:cNvSpPr/>
      </dsp:nvSpPr>
      <dsp:spPr>
        <a:xfrm>
          <a:off x="615713"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STRS under reports its fees associated with the investment program. STRS claims that all fees and expenses are included and the investment earned are ‘net of fees and expenses’. Mr. Siedle located information in the public records of one of STRS’s external consultants that this is not the case. </a:t>
          </a:r>
        </a:p>
      </dsp:txBody>
      <dsp:txXfrm>
        <a:off x="696297" y="538547"/>
        <a:ext cx="4171627" cy="2590157"/>
      </dsp:txXfrm>
    </dsp:sp>
    <dsp:sp modelId="{354BAF8F-544E-4D17-940E-714FC4D92453}">
      <dsp:nvSpPr>
        <dsp:cNvPr id="0" name=""/>
        <dsp:cNvSpPr/>
      </dsp:nvSpPr>
      <dsp:spPr>
        <a:xfrm>
          <a:off x="5429930" y="612"/>
          <a:ext cx="4332795" cy="2751325"/>
        </a:xfrm>
        <a:prstGeom prst="roundRect">
          <a:avLst>
            <a:gd name="adj" fmla="val 10000"/>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6DB99-242D-4FDD-83C1-1AE3D552D6A6}">
      <dsp:nvSpPr>
        <dsp:cNvPr id="0" name=""/>
        <dsp:cNvSpPr/>
      </dsp:nvSpPr>
      <dsp:spPr>
        <a:xfrm>
          <a:off x="5911352" y="457963"/>
          <a:ext cx="4332795" cy="2751325"/>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a:t>In fact, the report from CEM (STRS external consultant) states that STRS may not know the costs associated with its alternative investments. This under reporting is estimated to be $2 billion over the last 5 years.</a:t>
          </a:r>
        </a:p>
      </dsp:txBody>
      <dsp:txXfrm>
        <a:off x="5991936" y="538547"/>
        <a:ext cx="4171627" cy="259015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564FE-A44C-4B49-8A65-4CC993682609}">
      <dsp:nvSpPr>
        <dsp:cNvPr id="0" name=""/>
        <dsp:cNvSpPr/>
      </dsp:nvSpPr>
      <dsp:spPr>
        <a:xfrm>
          <a:off x="724115" y="943527"/>
          <a:ext cx="775986" cy="775986"/>
        </a:xfrm>
        <a:prstGeom prst="rect">
          <a:avLst/>
        </a:prstGeom>
        <a:blipFill>
          <a:blip xmlns:r="http://schemas.openxmlformats.org/officeDocument/2006/relationships" r:embed="rId1" cstate="hq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C59298A-7C27-4C23-99F3-E04CBAC7452D}">
      <dsp:nvSpPr>
        <dsp:cNvPr id="0" name=""/>
        <dsp:cNvSpPr/>
      </dsp:nvSpPr>
      <dsp:spPr>
        <a:xfrm>
          <a:off x="284" y="1713767"/>
          <a:ext cx="2223649" cy="2478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488950">
            <a:lnSpc>
              <a:spcPct val="150000"/>
            </a:lnSpc>
            <a:spcBef>
              <a:spcPct val="0"/>
            </a:spcBef>
            <a:spcAft>
              <a:spcPct val="35000"/>
            </a:spcAft>
          </a:pPr>
          <a:r>
            <a:rPr lang="en-US" sz="1100" kern="1200" dirty="0"/>
            <a:t>STRS does not add value to the pension system. Despite its claim that the investment staff at STRS add $100,000,000 to the bottom line at STRS, Mr. Siedle’s report states that the active management investments program at STRS </a:t>
          </a:r>
          <a:r>
            <a:rPr lang="en-US" sz="1100" b="1" i="1" kern="1200" dirty="0"/>
            <a:t>costs </a:t>
          </a:r>
          <a:r>
            <a:rPr lang="en-US" sz="1100" kern="1200" dirty="0"/>
            <a:t>the pension system $400,000,000 each year. </a:t>
          </a:r>
        </a:p>
      </dsp:txBody>
      <dsp:txXfrm>
        <a:off x="284" y="1713767"/>
        <a:ext cx="2223649" cy="2478660"/>
      </dsp:txXfrm>
    </dsp:sp>
    <dsp:sp modelId="{142807C4-F048-4C14-81FC-A586AB36B9F3}">
      <dsp:nvSpPr>
        <dsp:cNvPr id="0" name=""/>
        <dsp:cNvSpPr/>
      </dsp:nvSpPr>
      <dsp:spPr>
        <a:xfrm>
          <a:off x="4006537" y="999196"/>
          <a:ext cx="775986" cy="775986"/>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D7F2075-E71E-46A8-8A63-ADA545C9E833}">
      <dsp:nvSpPr>
        <dsp:cNvPr id="0" name=""/>
        <dsp:cNvSpPr/>
      </dsp:nvSpPr>
      <dsp:spPr>
        <a:xfrm>
          <a:off x="2508961" y="1757350"/>
          <a:ext cx="3737650" cy="27252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533400">
            <a:lnSpc>
              <a:spcPct val="150000"/>
            </a:lnSpc>
            <a:spcBef>
              <a:spcPct val="0"/>
            </a:spcBef>
            <a:spcAft>
              <a:spcPct val="35000"/>
            </a:spcAft>
          </a:pPr>
          <a:r>
            <a:rPr lang="en-US" sz="1200" kern="1200" dirty="0"/>
            <a:t>Finally, Mr. Siedle pointed out that STRS has ignored several findings of the 2006 audit of the system. STRS stated that they did not ignore the findings, but because they disagreed with the findings, they did not make changes. Really??</a:t>
          </a:r>
        </a:p>
      </dsp:txBody>
      <dsp:txXfrm>
        <a:off x="2508961" y="1757350"/>
        <a:ext cx="3737650" cy="27252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D05A65-A0A3-6D49-B817-CDB3F83F3A32}">
      <dsp:nvSpPr>
        <dsp:cNvPr id="0" name=""/>
        <dsp:cNvSpPr/>
      </dsp:nvSpPr>
      <dsp:spPr>
        <a:xfrm>
          <a:off x="0" y="77903"/>
          <a:ext cx="6263640" cy="17503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Of course, STRS does not agree with the Siedle Report. Well, we don’t know what STRS thinks of the report. Despite a request from the HPA, for a response from the STRS Board of Trustees, STRS management provided the response. Presumably, the staff’s response was approved by STRS trustees, but ORTA is unsure of that.</a:t>
          </a:r>
        </a:p>
      </dsp:txBody>
      <dsp:txXfrm>
        <a:off x="85444" y="163347"/>
        <a:ext cx="6092752" cy="1579432"/>
      </dsp:txXfrm>
    </dsp:sp>
    <dsp:sp modelId="{E1653F72-9B34-6848-B5C4-58B7297DC554}">
      <dsp:nvSpPr>
        <dsp:cNvPr id="0" name=""/>
        <dsp:cNvSpPr/>
      </dsp:nvSpPr>
      <dsp:spPr>
        <a:xfrm>
          <a:off x="0" y="1877183"/>
          <a:ext cx="6263640" cy="175032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STRS challenged each finding but provided no evidence to support their position. This is due, no doubt, to STRS’s desire to keep information that is damning to STRS out of the public’s eyes. </a:t>
          </a:r>
        </a:p>
      </dsp:txBody>
      <dsp:txXfrm>
        <a:off x="85444" y="1962627"/>
        <a:ext cx="6092752" cy="1579432"/>
      </dsp:txXfrm>
    </dsp:sp>
    <dsp:sp modelId="{BC3CA396-157B-674B-9EF9-5A153589EDD5}">
      <dsp:nvSpPr>
        <dsp:cNvPr id="0" name=""/>
        <dsp:cNvSpPr/>
      </dsp:nvSpPr>
      <dsp:spPr>
        <a:xfrm>
          <a:off x="0" y="3676464"/>
          <a:ext cx="6263640" cy="175032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a:lnSpc>
              <a:spcPct val="90000"/>
            </a:lnSpc>
            <a:spcBef>
              <a:spcPct val="0"/>
            </a:spcBef>
            <a:spcAft>
              <a:spcPct val="35000"/>
            </a:spcAft>
          </a:pPr>
          <a:r>
            <a:rPr lang="en-US" sz="1700" kern="1200"/>
            <a:t>Mr. Siedle has responded to the STRS response… Dueling experts… STRS can provide information and the controversy will fade.</a:t>
          </a:r>
        </a:p>
      </dsp:txBody>
      <dsp:txXfrm>
        <a:off x="85444" y="3761908"/>
        <a:ext cx="6092752" cy="1579432"/>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65C63-FB4D-BE4C-9DB4-45D46E14EA0E}">
      <dsp:nvSpPr>
        <dsp:cNvPr id="0" name=""/>
        <dsp:cNvSpPr/>
      </dsp:nvSpPr>
      <dsp:spPr>
        <a:xfrm>
          <a:off x="0" y="101123"/>
          <a:ext cx="6263640" cy="14297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a:t>ORTA will continue to fight this fight. We are convinced that this is a worthy cause, and we also believe that ‘right makes might’. </a:t>
          </a:r>
        </a:p>
      </dsp:txBody>
      <dsp:txXfrm>
        <a:off x="69794" y="170917"/>
        <a:ext cx="6124052" cy="1290152"/>
      </dsp:txXfrm>
    </dsp:sp>
    <dsp:sp modelId="{BD691BC5-58D2-D24C-B164-A7ACAFD82F65}">
      <dsp:nvSpPr>
        <dsp:cNvPr id="0" name=""/>
        <dsp:cNvSpPr/>
      </dsp:nvSpPr>
      <dsp:spPr>
        <a:xfrm>
          <a:off x="0" y="1605743"/>
          <a:ext cx="6263640" cy="142974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a:t>Consider the sides in this battle:</a:t>
          </a:r>
        </a:p>
      </dsp:txBody>
      <dsp:txXfrm>
        <a:off x="69794" y="1675537"/>
        <a:ext cx="6124052" cy="1290152"/>
      </dsp:txXfrm>
    </dsp:sp>
    <dsp:sp modelId="{02EB3E7F-3EEC-454B-97C9-A1D60D3D0DF8}">
      <dsp:nvSpPr>
        <dsp:cNvPr id="0" name=""/>
        <dsp:cNvSpPr/>
      </dsp:nvSpPr>
      <dsp:spPr>
        <a:xfrm>
          <a:off x="0" y="3035483"/>
          <a:ext cx="6263640" cy="236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ORTA has Ted Siedle, we have spent $75,000. </a:t>
          </a:r>
        </a:p>
        <a:p>
          <a:pPr marL="228600" lvl="1" indent="-228600" algn="l" defTabSz="889000">
            <a:lnSpc>
              <a:spcPct val="90000"/>
            </a:lnSpc>
            <a:spcBef>
              <a:spcPct val="0"/>
            </a:spcBef>
            <a:spcAft>
              <a:spcPct val="20000"/>
            </a:spcAft>
            <a:buChar char="••"/>
          </a:pPr>
          <a:r>
            <a:rPr lang="en-US" sz="2000" kern="1200"/>
            <a:t>STRS has 105 investment experts, 25 senior staff, 4 giant external consultant companies with all the power that they bring (ACA, CEM, Cliffwater, and Callan all are huge corporations with unlimited capital). They also have the best witnesses money can buy. With so much money at stake it is not surprising that STRS will do ANYTHING to keep the status quo. </a:t>
          </a:r>
        </a:p>
      </dsp:txBody>
      <dsp:txXfrm>
        <a:off x="0" y="3035483"/>
        <a:ext cx="6263640" cy="23680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43AC1-5F79-8546-AADD-C4CDEAEA4B3D}">
      <dsp:nvSpPr>
        <dsp:cNvPr id="0" name=""/>
        <dsp:cNvSpPr/>
      </dsp:nvSpPr>
      <dsp:spPr>
        <a:xfrm>
          <a:off x="0" y="648144"/>
          <a:ext cx="6263640" cy="7956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All Ohio Representatives and Senators have received the Siedle Report and accompanying information</a:t>
          </a:r>
        </a:p>
      </dsp:txBody>
      <dsp:txXfrm>
        <a:off x="38838" y="686982"/>
        <a:ext cx="6185964" cy="717924"/>
      </dsp:txXfrm>
    </dsp:sp>
    <dsp:sp modelId="{70C93A77-989A-864D-B25C-2C635CC35321}">
      <dsp:nvSpPr>
        <dsp:cNvPr id="0" name=""/>
        <dsp:cNvSpPr/>
      </dsp:nvSpPr>
      <dsp:spPr>
        <a:xfrm>
          <a:off x="0" y="1501344"/>
          <a:ext cx="6263640" cy="7956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ORTA has met with individual elected officials</a:t>
          </a:r>
        </a:p>
      </dsp:txBody>
      <dsp:txXfrm>
        <a:off x="38838" y="1540182"/>
        <a:ext cx="6185964" cy="717924"/>
      </dsp:txXfrm>
    </dsp:sp>
    <dsp:sp modelId="{A4D6F42E-6371-BF43-858C-426ABDEE6F15}">
      <dsp:nvSpPr>
        <dsp:cNvPr id="0" name=""/>
        <dsp:cNvSpPr/>
      </dsp:nvSpPr>
      <dsp:spPr>
        <a:xfrm>
          <a:off x="0" y="2354544"/>
          <a:ext cx="6263640" cy="795600"/>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The Ohio Attorney General, Auditor of State, and Governor have all received the Siedle Report</a:t>
          </a:r>
        </a:p>
      </dsp:txBody>
      <dsp:txXfrm>
        <a:off x="38838" y="2393382"/>
        <a:ext cx="6185964" cy="717924"/>
      </dsp:txXfrm>
    </dsp:sp>
    <dsp:sp modelId="{ADE60B47-3524-9243-BAF9-363D3C257C72}">
      <dsp:nvSpPr>
        <dsp:cNvPr id="0" name=""/>
        <dsp:cNvSpPr/>
      </dsp:nvSpPr>
      <dsp:spPr>
        <a:xfrm>
          <a:off x="0" y="3207744"/>
          <a:ext cx="6263640" cy="795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The Ohio Retirement Study Council has received the Siedle Report.</a:t>
          </a:r>
        </a:p>
      </dsp:txBody>
      <dsp:txXfrm>
        <a:off x="38838" y="3246582"/>
        <a:ext cx="6185964" cy="717924"/>
      </dsp:txXfrm>
    </dsp:sp>
    <dsp:sp modelId="{BD3A3CE5-B10C-2E47-BEDA-CCD406799594}">
      <dsp:nvSpPr>
        <dsp:cNvPr id="0" name=""/>
        <dsp:cNvSpPr/>
      </dsp:nvSpPr>
      <dsp:spPr>
        <a:xfrm>
          <a:off x="0" y="4060943"/>
          <a:ext cx="6263640" cy="79560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Several national media stories have been published concerning the issues at STRS (Forbes, NBC, and others).</a:t>
          </a:r>
        </a:p>
      </dsp:txBody>
      <dsp:txXfrm>
        <a:off x="38838" y="4099781"/>
        <a:ext cx="6185964" cy="71792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7DC94A-F375-7242-AA7C-22E64EE9DA20}">
      <dsp:nvSpPr>
        <dsp:cNvPr id="0" name=""/>
        <dsp:cNvSpPr/>
      </dsp:nvSpPr>
      <dsp:spPr>
        <a:xfrm>
          <a:off x="0" y="268175"/>
          <a:ext cx="6263640" cy="24539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This situation is utterly confusing and confounding for retirees.</a:t>
          </a:r>
        </a:p>
      </dsp:txBody>
      <dsp:txXfrm>
        <a:off x="119791" y="387966"/>
        <a:ext cx="6024058" cy="2214346"/>
      </dsp:txXfrm>
    </dsp:sp>
    <dsp:sp modelId="{7CEEBAB6-B263-1347-A798-F4509EB21445}">
      <dsp:nvSpPr>
        <dsp:cNvPr id="0" name=""/>
        <dsp:cNvSpPr/>
      </dsp:nvSpPr>
      <dsp:spPr>
        <a:xfrm>
          <a:off x="0" y="2782584"/>
          <a:ext cx="6263640" cy="2453928"/>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kern="1200"/>
            <a:t>If STRS simply provided the information requested, the controversy would be resolved. By supplying records STRS could prove that the fees and expenses provided are accurate. We would also know if there are more Panda Power style investments. Why won’t they provide these records? What are they hiding? Is this transparency?</a:t>
          </a:r>
        </a:p>
      </dsp:txBody>
      <dsp:txXfrm>
        <a:off x="119791" y="2902375"/>
        <a:ext cx="6024058" cy="2214346"/>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CB93DF-C676-9E4F-BC19-ACBDFB2205EC}">
      <dsp:nvSpPr>
        <dsp:cNvPr id="0" name=""/>
        <dsp:cNvSpPr/>
      </dsp:nvSpPr>
      <dsp:spPr>
        <a:xfrm>
          <a:off x="0" y="55943"/>
          <a:ext cx="6263640" cy="2667600"/>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a:t>Currently 3 </a:t>
          </a:r>
          <a:r>
            <a:rPr lang="en-US" sz="2000" kern="1200" dirty="0"/>
            <a:t>STRS Trustees, Wade Steen (appointed by the Governor), Rudy Fichtenbaum (elected by STRS retirees), and Yoel Mayerfeld (appointed by the Treasurer of the State of Ohio) are advocates for STRS members and ask tough questions of the STRS staff. Unfortunately, there are 8 other trustees on the board and Rudy’s, </a:t>
          </a:r>
          <a:r>
            <a:rPr lang="en-US" sz="2000" kern="1200" dirty="0" err="1"/>
            <a:t>Yoel’s</a:t>
          </a:r>
          <a:r>
            <a:rPr lang="en-US" sz="2000" kern="1200" dirty="0"/>
            <a:t>, and Wade’s voices are muted by the trustees that blindly follow the STRS staff.</a:t>
          </a:r>
        </a:p>
      </dsp:txBody>
      <dsp:txXfrm>
        <a:off x="130221" y="186164"/>
        <a:ext cx="6003198" cy="2407158"/>
      </dsp:txXfrm>
    </dsp:sp>
    <dsp:sp modelId="{C045F442-27E8-4B42-8D26-04B9ED9A2E7D}">
      <dsp:nvSpPr>
        <dsp:cNvPr id="0" name=""/>
        <dsp:cNvSpPr/>
      </dsp:nvSpPr>
      <dsp:spPr>
        <a:xfrm>
          <a:off x="0" y="2781143"/>
          <a:ext cx="6263640" cy="26676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Both Rudy and Wade have viewed a solution to STRS’s need to earn more money and feel this solution must be fully vetted. Again, STRS staff oppose any public vetting, so the status quo remains in place.</a:t>
          </a:r>
        </a:p>
      </dsp:txBody>
      <dsp:txXfrm>
        <a:off x="130221" y="2911364"/>
        <a:ext cx="6003198" cy="2407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E2341C-D47F-4D47-A6A5-70A3D522784C}">
      <dsp:nvSpPr>
        <dsp:cNvPr id="0" name=""/>
        <dsp:cNvSpPr/>
      </dsp:nvSpPr>
      <dsp:spPr>
        <a:xfrm>
          <a:off x="0" y="131335"/>
          <a:ext cx="6263640" cy="1006931"/>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In addition to the reduction in retiree benefits, STRS also instituted several changes to active STRS members:</a:t>
          </a:r>
        </a:p>
      </dsp:txBody>
      <dsp:txXfrm>
        <a:off x="49154" y="180489"/>
        <a:ext cx="6165332" cy="908623"/>
      </dsp:txXfrm>
    </dsp:sp>
    <dsp:sp modelId="{11E75E3B-BAA0-4C4A-908D-B32D0D2730BB}">
      <dsp:nvSpPr>
        <dsp:cNvPr id="0" name=""/>
        <dsp:cNvSpPr/>
      </dsp:nvSpPr>
      <dsp:spPr>
        <a:xfrm>
          <a:off x="0" y="1190107"/>
          <a:ext cx="6263640" cy="1006931"/>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Forcing active educators to work much longer to receive retirement benefits</a:t>
          </a:r>
        </a:p>
      </dsp:txBody>
      <dsp:txXfrm>
        <a:off x="49154" y="1239261"/>
        <a:ext cx="6165332" cy="908623"/>
      </dsp:txXfrm>
    </dsp:sp>
    <dsp:sp modelId="{0FCCC1E9-F1CE-944F-8389-41FEE7EE4DAA}">
      <dsp:nvSpPr>
        <dsp:cNvPr id="0" name=""/>
        <dsp:cNvSpPr/>
      </dsp:nvSpPr>
      <dsp:spPr>
        <a:xfrm>
          <a:off x="0" y="2248878"/>
          <a:ext cx="6263640" cy="1006931"/>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Forcing active STRS members to contribute 40% more to the retirement system. Active teachers pay 14% but only receive a 10 ½ % benefit</a:t>
          </a:r>
        </a:p>
      </dsp:txBody>
      <dsp:txXfrm>
        <a:off x="49154" y="2298032"/>
        <a:ext cx="6165332" cy="908623"/>
      </dsp:txXfrm>
    </dsp:sp>
    <dsp:sp modelId="{21BA0238-15BF-7D43-86B4-69342ECC1B86}">
      <dsp:nvSpPr>
        <dsp:cNvPr id="0" name=""/>
        <dsp:cNvSpPr/>
      </dsp:nvSpPr>
      <dsp:spPr>
        <a:xfrm>
          <a:off x="0" y="3307649"/>
          <a:ext cx="6263640" cy="1006931"/>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Basing retirement on a final 5 year average salary v. a 3 year average salary (reducing benefits)</a:t>
          </a:r>
        </a:p>
      </dsp:txBody>
      <dsp:txXfrm>
        <a:off x="49154" y="3356803"/>
        <a:ext cx="6165332" cy="908623"/>
      </dsp:txXfrm>
    </dsp:sp>
    <dsp:sp modelId="{91B4B9B3-ABD1-A54B-A943-5C18567EBF64}">
      <dsp:nvSpPr>
        <dsp:cNvPr id="0" name=""/>
        <dsp:cNvSpPr/>
      </dsp:nvSpPr>
      <dsp:spPr>
        <a:xfrm>
          <a:off x="0" y="4366420"/>
          <a:ext cx="6263640" cy="1006931"/>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Other public pensions in Ohio instituted similar changes, however, STRS is far better funded than the other public pensions in Ohio</a:t>
          </a:r>
        </a:p>
      </dsp:txBody>
      <dsp:txXfrm>
        <a:off x="49154" y="4415574"/>
        <a:ext cx="6165332" cy="90862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8F1A7-7481-C042-A9BC-93FDE2CA262B}">
      <dsp:nvSpPr>
        <dsp:cNvPr id="0" name=""/>
        <dsp:cNvSpPr/>
      </dsp:nvSpPr>
      <dsp:spPr>
        <a:xfrm>
          <a:off x="0" y="318743"/>
          <a:ext cx="6263640" cy="48672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a:t>STRS employees have not shared the sacrifice. Despite reducing benefits paid to retirees and active educators, increasing the level of contributions paid by active educators, and forcing active educators to work many years longer, </a:t>
          </a:r>
        </a:p>
        <a:p>
          <a:pPr lvl="0" algn="l" defTabSz="1155700">
            <a:lnSpc>
              <a:spcPct val="90000"/>
            </a:lnSpc>
            <a:spcBef>
              <a:spcPct val="0"/>
            </a:spcBef>
            <a:spcAft>
              <a:spcPct val="35000"/>
            </a:spcAft>
          </a:pPr>
          <a:r>
            <a:rPr lang="en-US" sz="2600" kern="1200" dirty="0"/>
            <a:t>STRS employees have received base pay increases every year since the benefits have been reduced, and many employees have received lavish  ‘bonus pay’ equal to 125% of their annual salary. </a:t>
          </a:r>
        </a:p>
      </dsp:txBody>
      <dsp:txXfrm>
        <a:off x="237597" y="556340"/>
        <a:ext cx="5788446" cy="43920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BB2949-D0D7-0C49-81B9-4B72EE2B7986}">
      <dsp:nvSpPr>
        <dsp:cNvPr id="0" name=""/>
        <dsp:cNvSpPr/>
      </dsp:nvSpPr>
      <dsp:spPr>
        <a:xfrm>
          <a:off x="0" y="105264"/>
          <a:ext cx="6263640" cy="1284659"/>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a:t>Considering the reductions in benefits for retirees, increases in contributions and increases in years of service for active STRS members, why were the employees at STRS not feeling the pinch?</a:t>
          </a:r>
        </a:p>
      </dsp:txBody>
      <dsp:txXfrm>
        <a:off x="62712" y="167976"/>
        <a:ext cx="6138216" cy="1159235"/>
      </dsp:txXfrm>
    </dsp:sp>
    <dsp:sp modelId="{F6484C2B-3076-4B4D-9AE4-F70CFC587BD6}">
      <dsp:nvSpPr>
        <dsp:cNvPr id="0" name=""/>
        <dsp:cNvSpPr/>
      </dsp:nvSpPr>
      <dsp:spPr>
        <a:xfrm>
          <a:off x="0" y="1441764"/>
          <a:ext cx="6263640" cy="1284659"/>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Why was STRS not able to pay the promised benefits with the stock market at an all time high?</a:t>
          </a:r>
        </a:p>
      </dsp:txBody>
      <dsp:txXfrm>
        <a:off x="62712" y="1504476"/>
        <a:ext cx="6138216" cy="1159235"/>
      </dsp:txXfrm>
    </dsp:sp>
    <dsp:sp modelId="{63217F08-072C-EB4E-80F1-669779AD1FD2}">
      <dsp:nvSpPr>
        <dsp:cNvPr id="0" name=""/>
        <dsp:cNvSpPr/>
      </dsp:nvSpPr>
      <dsp:spPr>
        <a:xfrm>
          <a:off x="0" y="2778263"/>
          <a:ext cx="6263640" cy="1284659"/>
        </a:xfrm>
        <a:prstGeom prst="round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What was the plan to restore COLA and reduce the burden on active teachers?</a:t>
          </a:r>
        </a:p>
      </dsp:txBody>
      <dsp:txXfrm>
        <a:off x="62712" y="2840975"/>
        <a:ext cx="6138216" cy="1159235"/>
      </dsp:txXfrm>
    </dsp:sp>
    <dsp:sp modelId="{5AFB2594-7333-DE45-B862-825B5DADF3EB}">
      <dsp:nvSpPr>
        <dsp:cNvPr id="0" name=""/>
        <dsp:cNvSpPr/>
      </dsp:nvSpPr>
      <dsp:spPr>
        <a:xfrm>
          <a:off x="0" y="4114763"/>
          <a:ext cx="6263640" cy="1284659"/>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a:t>Why were STRS employees receiving bonus pay when there was no evidence employee performance warranted bonus pay?</a:t>
          </a:r>
        </a:p>
      </dsp:txBody>
      <dsp:txXfrm>
        <a:off x="62712" y="4177475"/>
        <a:ext cx="6138216" cy="11592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D4E17B-4D0E-744C-BC82-3CB6D8C38015}">
      <dsp:nvSpPr>
        <dsp:cNvPr id="0" name=""/>
        <dsp:cNvSpPr/>
      </dsp:nvSpPr>
      <dsp:spPr>
        <a:xfrm>
          <a:off x="0" y="31587"/>
          <a:ext cx="6263640" cy="2687636"/>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STRS failed to offer any response to questions asked by ORTA over 2 years</a:t>
          </a:r>
        </a:p>
      </dsp:txBody>
      <dsp:txXfrm>
        <a:off x="131200" y="162787"/>
        <a:ext cx="6001240" cy="2425236"/>
      </dsp:txXfrm>
    </dsp:sp>
    <dsp:sp modelId="{A4BD5B12-6030-A44B-A4C8-C92CC98FCFD4}">
      <dsp:nvSpPr>
        <dsp:cNvPr id="0" name=""/>
        <dsp:cNvSpPr/>
      </dsp:nvSpPr>
      <dsp:spPr>
        <a:xfrm>
          <a:off x="0" y="2785464"/>
          <a:ext cx="6263640" cy="2687636"/>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a:t>In fact, ORTA reminded STRS trustees several times during public participation at STRS meetings, the only time the phrase COLA was mentioned was by retirees. STRS never spoke of COLA, in fact, when forced to respond trustees or STRS senior staff would simply say ‘STRS beneficiaries were never promised a COLA’.</a:t>
          </a:r>
        </a:p>
      </dsp:txBody>
      <dsp:txXfrm>
        <a:off x="131200" y="2916664"/>
        <a:ext cx="6001240" cy="242523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49CF3-70EA-8948-A22F-D88640D446A8}">
      <dsp:nvSpPr>
        <dsp:cNvPr id="0" name=""/>
        <dsp:cNvSpPr/>
      </dsp:nvSpPr>
      <dsp:spPr>
        <a:xfrm>
          <a:off x="0" y="38246"/>
          <a:ext cx="6263640" cy="176139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ORTA began working with 2 Facebook groups; The STRS Members Only Group and STRS Ohio Watchdogs Groups</a:t>
          </a:r>
        </a:p>
      </dsp:txBody>
      <dsp:txXfrm>
        <a:off x="85984" y="124230"/>
        <a:ext cx="6091672" cy="1589430"/>
      </dsp:txXfrm>
    </dsp:sp>
    <dsp:sp modelId="{15BBADA6-B95F-A74A-8BA2-4C2D82CD3040}">
      <dsp:nvSpPr>
        <dsp:cNvPr id="0" name=""/>
        <dsp:cNvSpPr/>
      </dsp:nvSpPr>
      <dsp:spPr>
        <a:xfrm>
          <a:off x="0" y="1871644"/>
          <a:ext cx="6263640" cy="1761398"/>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ORTA and these groups shared common members and the common goals of getting answers to questions about the loss of benefits for STRS members.</a:t>
          </a:r>
        </a:p>
      </dsp:txBody>
      <dsp:txXfrm>
        <a:off x="85984" y="1957628"/>
        <a:ext cx="6091672" cy="1589430"/>
      </dsp:txXfrm>
    </dsp:sp>
    <dsp:sp modelId="{01B717F4-1FCE-2346-96F4-962D516F610A}">
      <dsp:nvSpPr>
        <dsp:cNvPr id="0" name=""/>
        <dsp:cNvSpPr/>
      </dsp:nvSpPr>
      <dsp:spPr>
        <a:xfrm>
          <a:off x="0" y="3705043"/>
          <a:ext cx="6263640" cy="1761398"/>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In October of 2020 ORTA agreed to serve as a fiscal agent for raising money to hire Edward Siedle to conduct a forensic audit of STRS</a:t>
          </a:r>
        </a:p>
      </dsp:txBody>
      <dsp:txXfrm>
        <a:off x="85984" y="3791027"/>
        <a:ext cx="6091672" cy="15894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0BE3B-3D9A-4642-AEED-E2275AAE0A9B}">
      <dsp:nvSpPr>
        <dsp:cNvPr id="0" name=""/>
        <dsp:cNvSpPr/>
      </dsp:nvSpPr>
      <dsp:spPr>
        <a:xfrm>
          <a:off x="0" y="94193"/>
          <a:ext cx="6263640" cy="13127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a:t>ORTA collected over $75,000 in just over 3 month!</a:t>
          </a:r>
        </a:p>
      </dsp:txBody>
      <dsp:txXfrm>
        <a:off x="64083" y="158276"/>
        <a:ext cx="6135474" cy="1184574"/>
      </dsp:txXfrm>
    </dsp:sp>
    <dsp:sp modelId="{6D3A9216-E211-9845-B3D3-91F1FA28AB62}">
      <dsp:nvSpPr>
        <dsp:cNvPr id="0" name=""/>
        <dsp:cNvSpPr/>
      </dsp:nvSpPr>
      <dsp:spPr>
        <a:xfrm>
          <a:off x="0" y="1501973"/>
          <a:ext cx="6263640" cy="131274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a:t>Over 1000 individuals donated</a:t>
          </a:r>
        </a:p>
      </dsp:txBody>
      <dsp:txXfrm>
        <a:off x="64083" y="1566056"/>
        <a:ext cx="6135474" cy="1184574"/>
      </dsp:txXfrm>
    </dsp:sp>
    <dsp:sp modelId="{56F9058F-F1D4-F24F-B74A-BEB724786872}">
      <dsp:nvSpPr>
        <dsp:cNvPr id="0" name=""/>
        <dsp:cNvSpPr/>
      </dsp:nvSpPr>
      <dsp:spPr>
        <a:xfrm>
          <a:off x="0" y="2814714"/>
          <a:ext cx="6263640" cy="2595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ORTA members</a:t>
          </a:r>
        </a:p>
        <a:p>
          <a:pPr marL="228600" lvl="1" indent="-228600" algn="l" defTabSz="1155700">
            <a:lnSpc>
              <a:spcPct val="90000"/>
            </a:lnSpc>
            <a:spcBef>
              <a:spcPct val="0"/>
            </a:spcBef>
            <a:spcAft>
              <a:spcPct val="20000"/>
            </a:spcAft>
            <a:buChar char="••"/>
          </a:pPr>
          <a:r>
            <a:rPr lang="en-US" sz="2600" kern="1200" dirty="0"/>
            <a:t>Non ORTA members</a:t>
          </a:r>
        </a:p>
        <a:p>
          <a:pPr marL="228600" lvl="1" indent="-228600" algn="l" defTabSz="1155700">
            <a:lnSpc>
              <a:spcPct val="90000"/>
            </a:lnSpc>
            <a:spcBef>
              <a:spcPct val="0"/>
            </a:spcBef>
            <a:spcAft>
              <a:spcPct val="20000"/>
            </a:spcAft>
            <a:buChar char="••"/>
          </a:pPr>
          <a:r>
            <a:rPr lang="en-US" sz="2600" kern="1200" dirty="0"/>
            <a:t>Active STRS members</a:t>
          </a:r>
        </a:p>
        <a:p>
          <a:pPr marL="228600" lvl="1" indent="-228600" algn="l" defTabSz="1155700">
            <a:lnSpc>
              <a:spcPct val="90000"/>
            </a:lnSpc>
            <a:spcBef>
              <a:spcPct val="0"/>
            </a:spcBef>
            <a:spcAft>
              <a:spcPct val="20000"/>
            </a:spcAft>
            <a:buChar char="••"/>
          </a:pPr>
          <a:r>
            <a:rPr lang="en-US" sz="2600" kern="1200" dirty="0"/>
            <a:t>ORTA Local Chapters – Hamilton Co. RTA $15,000</a:t>
          </a:r>
        </a:p>
        <a:p>
          <a:pPr marL="228600" lvl="1" indent="-228600" algn="l" defTabSz="1155700">
            <a:lnSpc>
              <a:spcPct val="90000"/>
            </a:lnSpc>
            <a:spcBef>
              <a:spcPct val="0"/>
            </a:spcBef>
            <a:spcAft>
              <a:spcPct val="20000"/>
            </a:spcAft>
            <a:buChar char="••"/>
          </a:pPr>
          <a:r>
            <a:rPr lang="en-US" sz="2600" kern="1200" dirty="0"/>
            <a:t>Ohio Federation of Teachers - $10,000</a:t>
          </a:r>
        </a:p>
      </dsp:txBody>
      <dsp:txXfrm>
        <a:off x="0" y="2814714"/>
        <a:ext cx="6263640" cy="259578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570AAC-3699-694F-B361-BC68CB3DE331}">
      <dsp:nvSpPr>
        <dsp:cNvPr id="0" name=""/>
        <dsp:cNvSpPr/>
      </dsp:nvSpPr>
      <dsp:spPr>
        <a:xfrm>
          <a:off x="0" y="238531"/>
          <a:ext cx="6263640" cy="99450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Edward ‘Ted’ Siedle principal/owner of Benchmark Financial Services</a:t>
          </a:r>
        </a:p>
      </dsp:txBody>
      <dsp:txXfrm>
        <a:off x="48547" y="287078"/>
        <a:ext cx="6166546" cy="897406"/>
      </dsp:txXfrm>
    </dsp:sp>
    <dsp:sp modelId="{63FDDA53-C658-F749-A815-87DA03434C5A}">
      <dsp:nvSpPr>
        <dsp:cNvPr id="0" name=""/>
        <dsp:cNvSpPr/>
      </dsp:nvSpPr>
      <dsp:spPr>
        <a:xfrm>
          <a:off x="0" y="1233031"/>
          <a:ext cx="6263640" cy="905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871"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Nationally known pension expert, former SEC attorney, best selling author, friend to pension beneficiaries, and bane to pension fraudsters</a:t>
          </a:r>
        </a:p>
      </dsp:txBody>
      <dsp:txXfrm>
        <a:off x="0" y="1233031"/>
        <a:ext cx="6263640" cy="905625"/>
      </dsp:txXfrm>
    </dsp:sp>
    <dsp:sp modelId="{BC9659D2-0E04-A647-B228-EAECBD904C4B}">
      <dsp:nvSpPr>
        <dsp:cNvPr id="0" name=""/>
        <dsp:cNvSpPr/>
      </dsp:nvSpPr>
      <dsp:spPr>
        <a:xfrm>
          <a:off x="0" y="2138656"/>
          <a:ext cx="6263640" cy="994500"/>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Mr. Siedle requested public records from STRS regarding investments.</a:t>
          </a:r>
        </a:p>
      </dsp:txBody>
      <dsp:txXfrm>
        <a:off x="48547" y="2187203"/>
        <a:ext cx="6166546" cy="897406"/>
      </dsp:txXfrm>
    </dsp:sp>
    <dsp:sp modelId="{0FBB5478-DF7E-1D4D-84AF-DB218D32F440}">
      <dsp:nvSpPr>
        <dsp:cNvPr id="0" name=""/>
        <dsp:cNvSpPr/>
      </dsp:nvSpPr>
      <dsp:spPr>
        <a:xfrm>
          <a:off x="0" y="3205156"/>
          <a:ext cx="6263640" cy="994500"/>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STRS refused to provide many of the records Mr. Siedle sought to conduct his investigation.</a:t>
          </a:r>
        </a:p>
      </dsp:txBody>
      <dsp:txXfrm>
        <a:off x="48547" y="3253703"/>
        <a:ext cx="6166546" cy="897406"/>
      </dsp:txXfrm>
    </dsp:sp>
    <dsp:sp modelId="{75E664F1-1BDC-7D4A-ACAE-CB1585D1F0A8}">
      <dsp:nvSpPr>
        <dsp:cNvPr id="0" name=""/>
        <dsp:cNvSpPr/>
      </dsp:nvSpPr>
      <dsp:spPr>
        <a:xfrm>
          <a:off x="0" y="4271656"/>
          <a:ext cx="6263640" cy="994500"/>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What kind of information was Mr. Siedle seeking???</a:t>
          </a:r>
        </a:p>
      </dsp:txBody>
      <dsp:txXfrm>
        <a:off x="48547" y="4320203"/>
        <a:ext cx="6166546" cy="89740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5E22BA-FC89-6C48-8FC3-ABA92978AE3E}">
      <dsp:nvSpPr>
        <dsp:cNvPr id="0" name=""/>
        <dsp:cNvSpPr/>
      </dsp:nvSpPr>
      <dsp:spPr>
        <a:xfrm>
          <a:off x="0" y="440740"/>
          <a:ext cx="6263640" cy="87395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Our Forensic Audit sought information such as:</a:t>
          </a:r>
        </a:p>
      </dsp:txBody>
      <dsp:txXfrm>
        <a:off x="42663" y="483403"/>
        <a:ext cx="6178314" cy="788627"/>
      </dsp:txXfrm>
    </dsp:sp>
    <dsp:sp modelId="{32550293-616C-D748-ACE1-84164BFEFA16}">
      <dsp:nvSpPr>
        <dsp:cNvPr id="0" name=""/>
        <dsp:cNvSpPr/>
      </dsp:nvSpPr>
      <dsp:spPr>
        <a:xfrm>
          <a:off x="0" y="1378053"/>
          <a:ext cx="6263640" cy="873953"/>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How much money is invested in each of the 135 external alternative investment accounts?</a:t>
          </a:r>
        </a:p>
      </dsp:txBody>
      <dsp:txXfrm>
        <a:off x="42663" y="1420716"/>
        <a:ext cx="6178314" cy="788627"/>
      </dsp:txXfrm>
    </dsp:sp>
    <dsp:sp modelId="{50787E6B-0C65-1541-AFC2-27419C27DF88}">
      <dsp:nvSpPr>
        <dsp:cNvPr id="0" name=""/>
        <dsp:cNvSpPr/>
      </dsp:nvSpPr>
      <dsp:spPr>
        <a:xfrm>
          <a:off x="0" y="2315367"/>
          <a:ext cx="6263640" cy="873953"/>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What are the fees and other costs associated with these 135 external alternative investment accounts?</a:t>
          </a:r>
        </a:p>
      </dsp:txBody>
      <dsp:txXfrm>
        <a:off x="42663" y="2358030"/>
        <a:ext cx="6178314" cy="788627"/>
      </dsp:txXfrm>
    </dsp:sp>
    <dsp:sp modelId="{79EFB2E7-ED27-0D4B-B20B-A63423A6B060}">
      <dsp:nvSpPr>
        <dsp:cNvPr id="0" name=""/>
        <dsp:cNvSpPr/>
      </dsp:nvSpPr>
      <dsp:spPr>
        <a:xfrm>
          <a:off x="0" y="3252680"/>
          <a:ext cx="6263640" cy="873953"/>
        </a:xfrm>
        <a:prstGeom prst="roundRect">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What is the value of each of these 135 external alternative investment accounts?</a:t>
          </a:r>
        </a:p>
      </dsp:txBody>
      <dsp:txXfrm>
        <a:off x="42663" y="3295343"/>
        <a:ext cx="6178314" cy="788627"/>
      </dsp:txXfrm>
    </dsp:sp>
    <dsp:sp modelId="{266C54C6-000E-2947-96A6-B27AC58D36E9}">
      <dsp:nvSpPr>
        <dsp:cNvPr id="0" name=""/>
        <dsp:cNvSpPr/>
      </dsp:nvSpPr>
      <dsp:spPr>
        <a:xfrm>
          <a:off x="0" y="4189994"/>
          <a:ext cx="6263640" cy="873953"/>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These seemed like routine questions. What was STRS hiding?</a:t>
          </a:r>
        </a:p>
      </dsp:txBody>
      <dsp:txXfrm>
        <a:off x="42663" y="4232657"/>
        <a:ext cx="6178314" cy="7886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F6492A-4052-40B1-A473-F09A93B0DCD7}" type="datetimeFigureOut">
              <a:rPr lang="en-US" smtClean="0"/>
              <a:t>10/26/2021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DD1551-8E3C-457C-A509-1DB51D7A65B6}" type="slidenum">
              <a:rPr lang="en-US" smtClean="0"/>
              <a:t>‹#›</a:t>
            </a:fld>
            <a:endParaRPr lang="en-US" dirty="0"/>
          </a:p>
        </p:txBody>
      </p:sp>
    </p:spTree>
    <p:extLst>
      <p:ext uri="{BB962C8B-B14F-4D97-AF65-F5344CB8AC3E}">
        <p14:creationId xmlns:p14="http://schemas.microsoft.com/office/powerpoint/2010/main" val="2015321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705EA-EB05-F849-A8CF-6FF63D2E13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210F4E-405C-B14E-8BFA-B3694332FD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A250C37-6B42-074A-ABC5-C50398C6AEDD}"/>
              </a:ext>
            </a:extLst>
          </p:cNvPr>
          <p:cNvSpPr>
            <a:spLocks noGrp="1"/>
          </p:cNvSpPr>
          <p:nvPr>
            <p:ph type="dt" sz="half" idx="10"/>
          </p:nvPr>
        </p:nvSpPr>
        <p:spPr/>
        <p:txBody>
          <a:bodyPr/>
          <a:lstStyle/>
          <a:p>
            <a:fld id="{91404C85-D480-44B2-A811-D07474FC844D}" type="datetime1">
              <a:rPr lang="en-US" smtClean="0"/>
              <a:t>10/26/2021</a:t>
            </a:fld>
            <a:endParaRPr lang="en-US" dirty="0"/>
          </a:p>
        </p:txBody>
      </p:sp>
      <p:sp>
        <p:nvSpPr>
          <p:cNvPr id="5" name="Footer Placeholder 4">
            <a:extLst>
              <a:ext uri="{FF2B5EF4-FFF2-40B4-BE49-F238E27FC236}">
                <a16:creationId xmlns:a16="http://schemas.microsoft.com/office/drawing/2014/main" id="{31ED3A35-F167-E74B-A01F-FB62A98AB9E1}"/>
              </a:ext>
            </a:extLst>
          </p:cNvPr>
          <p:cNvSpPr>
            <a:spLocks noGrp="1"/>
          </p:cNvSpPr>
          <p:nvPr>
            <p:ph type="ftr" sz="quarter" idx="11"/>
          </p:nvPr>
        </p:nvSpPr>
        <p:spPr/>
        <p:txBody>
          <a:bodyPr/>
          <a:lstStyle/>
          <a:p>
            <a:r>
              <a:rPr lang="en-US"/>
              <a:t>DRAFT</a:t>
            </a:r>
            <a:endParaRPr lang="en-US" dirty="0"/>
          </a:p>
        </p:txBody>
      </p:sp>
      <p:sp>
        <p:nvSpPr>
          <p:cNvPr id="6" name="Slide Number Placeholder 5">
            <a:extLst>
              <a:ext uri="{FF2B5EF4-FFF2-40B4-BE49-F238E27FC236}">
                <a16:creationId xmlns:a16="http://schemas.microsoft.com/office/drawing/2014/main" id="{CE7861EB-3803-2C47-A161-A6840C015CC7}"/>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44730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B8B37-C3EE-5042-8454-E8439F9A38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A79ECE-604E-2246-AC50-A658DB8428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C75938-0FDF-EE4A-9D39-5C541B037FB6}"/>
              </a:ext>
            </a:extLst>
          </p:cNvPr>
          <p:cNvSpPr>
            <a:spLocks noGrp="1"/>
          </p:cNvSpPr>
          <p:nvPr>
            <p:ph type="dt" sz="half" idx="10"/>
          </p:nvPr>
        </p:nvSpPr>
        <p:spPr/>
        <p:txBody>
          <a:bodyPr/>
          <a:lstStyle/>
          <a:p>
            <a:fld id="{6F3953BE-9721-45D4-97A7-0C87F650BE7F}" type="datetime1">
              <a:rPr lang="en-US" smtClean="0"/>
              <a:t>10/26/2021</a:t>
            </a:fld>
            <a:endParaRPr lang="en-US" dirty="0"/>
          </a:p>
        </p:txBody>
      </p:sp>
      <p:sp>
        <p:nvSpPr>
          <p:cNvPr id="5" name="Footer Placeholder 4">
            <a:extLst>
              <a:ext uri="{FF2B5EF4-FFF2-40B4-BE49-F238E27FC236}">
                <a16:creationId xmlns:a16="http://schemas.microsoft.com/office/drawing/2014/main" id="{8E9ABC42-74C4-6541-8AFF-079594D72C36}"/>
              </a:ext>
            </a:extLst>
          </p:cNvPr>
          <p:cNvSpPr>
            <a:spLocks noGrp="1"/>
          </p:cNvSpPr>
          <p:nvPr>
            <p:ph type="ftr" sz="quarter" idx="11"/>
          </p:nvPr>
        </p:nvSpPr>
        <p:spPr/>
        <p:txBody>
          <a:bodyPr/>
          <a:lstStyle/>
          <a:p>
            <a:r>
              <a:rPr lang="en-US"/>
              <a:t>DRAFT</a:t>
            </a:r>
            <a:endParaRPr lang="en-US" dirty="0"/>
          </a:p>
        </p:txBody>
      </p:sp>
      <p:sp>
        <p:nvSpPr>
          <p:cNvPr id="6" name="Slide Number Placeholder 5">
            <a:extLst>
              <a:ext uri="{FF2B5EF4-FFF2-40B4-BE49-F238E27FC236}">
                <a16:creationId xmlns:a16="http://schemas.microsoft.com/office/drawing/2014/main" id="{32A32395-CFB1-6F4A-AD2B-28A6CD501CE6}"/>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4261135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84C0F1-7D00-7C4A-81EA-ED3FC4E889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BDBABA-DAEC-2945-A1CD-F612FE86A17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1EF2EE-1608-254E-B47B-D928FDDEC0FD}"/>
              </a:ext>
            </a:extLst>
          </p:cNvPr>
          <p:cNvSpPr>
            <a:spLocks noGrp="1"/>
          </p:cNvSpPr>
          <p:nvPr>
            <p:ph type="dt" sz="half" idx="10"/>
          </p:nvPr>
        </p:nvSpPr>
        <p:spPr/>
        <p:txBody>
          <a:bodyPr/>
          <a:lstStyle/>
          <a:p>
            <a:fld id="{74A492C9-67F4-421C-A459-9230D8379A4E}" type="datetime1">
              <a:rPr lang="en-US" smtClean="0"/>
              <a:t>10/26/2021</a:t>
            </a:fld>
            <a:endParaRPr lang="en-US" dirty="0"/>
          </a:p>
        </p:txBody>
      </p:sp>
      <p:sp>
        <p:nvSpPr>
          <p:cNvPr id="5" name="Footer Placeholder 4">
            <a:extLst>
              <a:ext uri="{FF2B5EF4-FFF2-40B4-BE49-F238E27FC236}">
                <a16:creationId xmlns:a16="http://schemas.microsoft.com/office/drawing/2014/main" id="{01DAE585-D909-5245-A4D5-984EF5AA48C4}"/>
              </a:ext>
            </a:extLst>
          </p:cNvPr>
          <p:cNvSpPr>
            <a:spLocks noGrp="1"/>
          </p:cNvSpPr>
          <p:nvPr>
            <p:ph type="ftr" sz="quarter" idx="11"/>
          </p:nvPr>
        </p:nvSpPr>
        <p:spPr/>
        <p:txBody>
          <a:bodyPr/>
          <a:lstStyle/>
          <a:p>
            <a:r>
              <a:rPr lang="en-US"/>
              <a:t>DRAFT</a:t>
            </a:r>
            <a:endParaRPr lang="en-US" dirty="0"/>
          </a:p>
        </p:txBody>
      </p:sp>
      <p:sp>
        <p:nvSpPr>
          <p:cNvPr id="6" name="Slide Number Placeholder 5">
            <a:extLst>
              <a:ext uri="{FF2B5EF4-FFF2-40B4-BE49-F238E27FC236}">
                <a16:creationId xmlns:a16="http://schemas.microsoft.com/office/drawing/2014/main" id="{083AA45E-235B-4145-8A40-96FD4E5394D5}"/>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1085537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DED59-C673-104B-AE95-512954CE9F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E0CB31-A70F-9F46-B5FD-9C92FF65E0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24CEB-7147-E141-A8C7-71CBFE48FE87}"/>
              </a:ext>
            </a:extLst>
          </p:cNvPr>
          <p:cNvSpPr>
            <a:spLocks noGrp="1"/>
          </p:cNvSpPr>
          <p:nvPr>
            <p:ph type="dt" sz="half" idx="10"/>
          </p:nvPr>
        </p:nvSpPr>
        <p:spPr/>
        <p:txBody>
          <a:bodyPr/>
          <a:lstStyle/>
          <a:p>
            <a:fld id="{AF54A810-D259-4659-8973-38FDA4C08932}" type="datetime1">
              <a:rPr lang="en-US" smtClean="0"/>
              <a:t>10/26/2021</a:t>
            </a:fld>
            <a:endParaRPr lang="en-US" dirty="0"/>
          </a:p>
        </p:txBody>
      </p:sp>
      <p:sp>
        <p:nvSpPr>
          <p:cNvPr id="5" name="Footer Placeholder 4">
            <a:extLst>
              <a:ext uri="{FF2B5EF4-FFF2-40B4-BE49-F238E27FC236}">
                <a16:creationId xmlns:a16="http://schemas.microsoft.com/office/drawing/2014/main" id="{6E3570DB-6CF6-454D-8B4A-6ED7512310A1}"/>
              </a:ext>
            </a:extLst>
          </p:cNvPr>
          <p:cNvSpPr>
            <a:spLocks noGrp="1"/>
          </p:cNvSpPr>
          <p:nvPr>
            <p:ph type="ftr" sz="quarter" idx="11"/>
          </p:nvPr>
        </p:nvSpPr>
        <p:spPr/>
        <p:txBody>
          <a:bodyPr/>
          <a:lstStyle/>
          <a:p>
            <a:r>
              <a:rPr lang="en-US"/>
              <a:t>DRAFT</a:t>
            </a:r>
            <a:endParaRPr lang="en-US" dirty="0"/>
          </a:p>
        </p:txBody>
      </p:sp>
      <p:sp>
        <p:nvSpPr>
          <p:cNvPr id="6" name="Slide Number Placeholder 5">
            <a:extLst>
              <a:ext uri="{FF2B5EF4-FFF2-40B4-BE49-F238E27FC236}">
                <a16:creationId xmlns:a16="http://schemas.microsoft.com/office/drawing/2014/main" id="{F3718982-BE98-6543-8751-367BEC0A3A8A}"/>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1591604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870E7-541B-3A49-B379-9EE54D2C7B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E33BD7-70C6-0343-9B2B-D6B45E2BA0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1CA7504-826C-2744-A5EE-7E1355EFD03D}"/>
              </a:ext>
            </a:extLst>
          </p:cNvPr>
          <p:cNvSpPr>
            <a:spLocks noGrp="1"/>
          </p:cNvSpPr>
          <p:nvPr>
            <p:ph type="dt" sz="half" idx="10"/>
          </p:nvPr>
        </p:nvSpPr>
        <p:spPr/>
        <p:txBody>
          <a:bodyPr/>
          <a:lstStyle/>
          <a:p>
            <a:fld id="{32688175-EC0F-4E3F-8AAF-85A3EAC42DEA}" type="datetime1">
              <a:rPr lang="en-US" smtClean="0"/>
              <a:t>10/26/2021</a:t>
            </a:fld>
            <a:endParaRPr lang="en-US" dirty="0"/>
          </a:p>
        </p:txBody>
      </p:sp>
      <p:sp>
        <p:nvSpPr>
          <p:cNvPr id="5" name="Footer Placeholder 4">
            <a:extLst>
              <a:ext uri="{FF2B5EF4-FFF2-40B4-BE49-F238E27FC236}">
                <a16:creationId xmlns:a16="http://schemas.microsoft.com/office/drawing/2014/main" id="{BDC0C224-6385-F44B-B60D-F357A39A5826}"/>
              </a:ext>
            </a:extLst>
          </p:cNvPr>
          <p:cNvSpPr>
            <a:spLocks noGrp="1"/>
          </p:cNvSpPr>
          <p:nvPr>
            <p:ph type="ftr" sz="quarter" idx="11"/>
          </p:nvPr>
        </p:nvSpPr>
        <p:spPr/>
        <p:txBody>
          <a:bodyPr/>
          <a:lstStyle/>
          <a:p>
            <a:r>
              <a:rPr lang="en-US"/>
              <a:t>DRAFT</a:t>
            </a:r>
            <a:endParaRPr lang="en-US" dirty="0"/>
          </a:p>
        </p:txBody>
      </p:sp>
      <p:sp>
        <p:nvSpPr>
          <p:cNvPr id="6" name="Slide Number Placeholder 5">
            <a:extLst>
              <a:ext uri="{FF2B5EF4-FFF2-40B4-BE49-F238E27FC236}">
                <a16:creationId xmlns:a16="http://schemas.microsoft.com/office/drawing/2014/main" id="{2C741D83-1201-D349-A6A5-87796AA55A9F}"/>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151331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BD697-08F0-B944-A214-EC2AC8FD5C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1486DE-A845-CF49-A42C-08844D4708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F7559C-2D03-2443-8D33-8724650D81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A8733E1-BAD7-0741-AB96-76762E68A9F7}"/>
              </a:ext>
            </a:extLst>
          </p:cNvPr>
          <p:cNvSpPr>
            <a:spLocks noGrp="1"/>
          </p:cNvSpPr>
          <p:nvPr>
            <p:ph type="dt" sz="half" idx="10"/>
          </p:nvPr>
        </p:nvSpPr>
        <p:spPr/>
        <p:txBody>
          <a:bodyPr/>
          <a:lstStyle/>
          <a:p>
            <a:fld id="{A70E036A-6C95-4CDC-9137-755C0EC77812}" type="datetime1">
              <a:rPr lang="en-US" smtClean="0"/>
              <a:t>10/26/2021</a:t>
            </a:fld>
            <a:endParaRPr lang="en-US" dirty="0"/>
          </a:p>
        </p:txBody>
      </p:sp>
      <p:sp>
        <p:nvSpPr>
          <p:cNvPr id="6" name="Footer Placeholder 5">
            <a:extLst>
              <a:ext uri="{FF2B5EF4-FFF2-40B4-BE49-F238E27FC236}">
                <a16:creationId xmlns:a16="http://schemas.microsoft.com/office/drawing/2014/main" id="{2FC98A50-330B-E843-BF0C-EF51CFB86E5E}"/>
              </a:ext>
            </a:extLst>
          </p:cNvPr>
          <p:cNvSpPr>
            <a:spLocks noGrp="1"/>
          </p:cNvSpPr>
          <p:nvPr>
            <p:ph type="ftr" sz="quarter" idx="11"/>
          </p:nvPr>
        </p:nvSpPr>
        <p:spPr/>
        <p:txBody>
          <a:bodyPr/>
          <a:lstStyle/>
          <a:p>
            <a:r>
              <a:rPr lang="en-US"/>
              <a:t>DRAFT</a:t>
            </a:r>
            <a:endParaRPr lang="en-US" dirty="0"/>
          </a:p>
        </p:txBody>
      </p:sp>
      <p:sp>
        <p:nvSpPr>
          <p:cNvPr id="7" name="Slide Number Placeholder 6">
            <a:extLst>
              <a:ext uri="{FF2B5EF4-FFF2-40B4-BE49-F238E27FC236}">
                <a16:creationId xmlns:a16="http://schemas.microsoft.com/office/drawing/2014/main" id="{5B7BFC19-32E3-AA42-A62B-6573232E42D6}"/>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754984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A8339-5551-A14C-90F4-8CD997683E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8E8DD9-A72D-514A-B867-F3D62A3327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4037D-8A2E-D64F-AAC8-D8049DB4BB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6F3D97-01E8-5344-B738-E5A14A4CC4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13D3EF-6FE4-494D-B5FF-7C4BF8B9E0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C0E348-9F5E-244C-A0BF-DC4E24A69AC8}"/>
              </a:ext>
            </a:extLst>
          </p:cNvPr>
          <p:cNvSpPr>
            <a:spLocks noGrp="1"/>
          </p:cNvSpPr>
          <p:nvPr>
            <p:ph type="dt" sz="half" idx="10"/>
          </p:nvPr>
        </p:nvSpPr>
        <p:spPr/>
        <p:txBody>
          <a:bodyPr/>
          <a:lstStyle/>
          <a:p>
            <a:fld id="{11A8A5B6-4088-4EFF-AC47-C6EDDA07719D}" type="datetime1">
              <a:rPr lang="en-US" smtClean="0"/>
              <a:t>10/26/2021</a:t>
            </a:fld>
            <a:endParaRPr lang="en-US" dirty="0"/>
          </a:p>
        </p:txBody>
      </p:sp>
      <p:sp>
        <p:nvSpPr>
          <p:cNvPr id="8" name="Footer Placeholder 7">
            <a:extLst>
              <a:ext uri="{FF2B5EF4-FFF2-40B4-BE49-F238E27FC236}">
                <a16:creationId xmlns:a16="http://schemas.microsoft.com/office/drawing/2014/main" id="{53CC239F-1A0A-A645-AE4E-5B316D617DA5}"/>
              </a:ext>
            </a:extLst>
          </p:cNvPr>
          <p:cNvSpPr>
            <a:spLocks noGrp="1"/>
          </p:cNvSpPr>
          <p:nvPr>
            <p:ph type="ftr" sz="quarter" idx="11"/>
          </p:nvPr>
        </p:nvSpPr>
        <p:spPr/>
        <p:txBody>
          <a:bodyPr/>
          <a:lstStyle/>
          <a:p>
            <a:r>
              <a:rPr lang="en-US"/>
              <a:t>DRAFT</a:t>
            </a:r>
            <a:endParaRPr lang="en-US" dirty="0"/>
          </a:p>
        </p:txBody>
      </p:sp>
      <p:sp>
        <p:nvSpPr>
          <p:cNvPr id="9" name="Slide Number Placeholder 8">
            <a:extLst>
              <a:ext uri="{FF2B5EF4-FFF2-40B4-BE49-F238E27FC236}">
                <a16:creationId xmlns:a16="http://schemas.microsoft.com/office/drawing/2014/main" id="{551EAF7C-45D5-CF40-9EC7-1D8D637E752A}"/>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2942658157"/>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9361-9DE1-3F49-A54A-CFD8CFB764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D0A1A1-220D-9943-8B46-472750F7FA71}"/>
              </a:ext>
            </a:extLst>
          </p:cNvPr>
          <p:cNvSpPr>
            <a:spLocks noGrp="1"/>
          </p:cNvSpPr>
          <p:nvPr>
            <p:ph type="dt" sz="half" idx="10"/>
          </p:nvPr>
        </p:nvSpPr>
        <p:spPr/>
        <p:txBody>
          <a:bodyPr/>
          <a:lstStyle/>
          <a:p>
            <a:fld id="{800DCE56-A313-430A-A586-6F9979AE948D}" type="datetime1">
              <a:rPr lang="en-US" smtClean="0"/>
              <a:t>10/26/2021</a:t>
            </a:fld>
            <a:endParaRPr lang="en-US" dirty="0"/>
          </a:p>
        </p:txBody>
      </p:sp>
      <p:sp>
        <p:nvSpPr>
          <p:cNvPr id="4" name="Footer Placeholder 3">
            <a:extLst>
              <a:ext uri="{FF2B5EF4-FFF2-40B4-BE49-F238E27FC236}">
                <a16:creationId xmlns:a16="http://schemas.microsoft.com/office/drawing/2014/main" id="{7617B9C8-AA74-504A-8EC4-25FDB38BE876}"/>
              </a:ext>
            </a:extLst>
          </p:cNvPr>
          <p:cNvSpPr>
            <a:spLocks noGrp="1"/>
          </p:cNvSpPr>
          <p:nvPr>
            <p:ph type="ftr" sz="quarter" idx="11"/>
          </p:nvPr>
        </p:nvSpPr>
        <p:spPr/>
        <p:txBody>
          <a:bodyPr/>
          <a:lstStyle/>
          <a:p>
            <a:r>
              <a:rPr lang="en-US"/>
              <a:t>DRAFT</a:t>
            </a:r>
            <a:endParaRPr lang="en-US" dirty="0"/>
          </a:p>
        </p:txBody>
      </p:sp>
      <p:sp>
        <p:nvSpPr>
          <p:cNvPr id="5" name="Slide Number Placeholder 4">
            <a:extLst>
              <a:ext uri="{FF2B5EF4-FFF2-40B4-BE49-F238E27FC236}">
                <a16:creationId xmlns:a16="http://schemas.microsoft.com/office/drawing/2014/main" id="{C4E0CC4E-DA9D-3C43-93C5-450D06DB6735}"/>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3451787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EFF73D-4291-F643-956A-849066E2A157}"/>
              </a:ext>
            </a:extLst>
          </p:cNvPr>
          <p:cNvSpPr>
            <a:spLocks noGrp="1"/>
          </p:cNvSpPr>
          <p:nvPr>
            <p:ph type="dt" sz="half" idx="10"/>
          </p:nvPr>
        </p:nvSpPr>
        <p:spPr/>
        <p:txBody>
          <a:bodyPr/>
          <a:lstStyle/>
          <a:p>
            <a:fld id="{D486CB67-4A3A-4250-84E3-771CB5B92779}" type="datetime1">
              <a:rPr lang="en-US" smtClean="0"/>
              <a:t>10/26/2021</a:t>
            </a:fld>
            <a:endParaRPr lang="en-US" dirty="0"/>
          </a:p>
        </p:txBody>
      </p:sp>
      <p:sp>
        <p:nvSpPr>
          <p:cNvPr id="3" name="Footer Placeholder 2">
            <a:extLst>
              <a:ext uri="{FF2B5EF4-FFF2-40B4-BE49-F238E27FC236}">
                <a16:creationId xmlns:a16="http://schemas.microsoft.com/office/drawing/2014/main" id="{D30CB338-BAAF-4F43-8E01-C7ED773D2840}"/>
              </a:ext>
            </a:extLst>
          </p:cNvPr>
          <p:cNvSpPr>
            <a:spLocks noGrp="1"/>
          </p:cNvSpPr>
          <p:nvPr>
            <p:ph type="ftr" sz="quarter" idx="11"/>
          </p:nvPr>
        </p:nvSpPr>
        <p:spPr/>
        <p:txBody>
          <a:bodyPr/>
          <a:lstStyle/>
          <a:p>
            <a:r>
              <a:rPr lang="en-US"/>
              <a:t>DRAFT</a:t>
            </a:r>
            <a:endParaRPr lang="en-US" dirty="0"/>
          </a:p>
        </p:txBody>
      </p:sp>
      <p:sp>
        <p:nvSpPr>
          <p:cNvPr id="4" name="Slide Number Placeholder 3">
            <a:extLst>
              <a:ext uri="{FF2B5EF4-FFF2-40B4-BE49-F238E27FC236}">
                <a16:creationId xmlns:a16="http://schemas.microsoft.com/office/drawing/2014/main" id="{C5E00F35-79E0-2840-85D2-D7840AF57A0A}"/>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2429626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FDAC6-B69D-1B44-A5D4-B376E564EB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70C84D-1CC3-7841-A114-6D4EC87587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A1891A-7A6C-C24D-91BB-0BF134899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A3D8E-52B6-1A43-BAD6-BEB4AF7268D4}"/>
              </a:ext>
            </a:extLst>
          </p:cNvPr>
          <p:cNvSpPr>
            <a:spLocks noGrp="1"/>
          </p:cNvSpPr>
          <p:nvPr>
            <p:ph type="dt" sz="half" idx="10"/>
          </p:nvPr>
        </p:nvSpPr>
        <p:spPr/>
        <p:txBody>
          <a:bodyPr/>
          <a:lstStyle/>
          <a:p>
            <a:fld id="{437659D8-264A-4550-A3D5-B077CD38B0CE}" type="datetime1">
              <a:rPr lang="en-US" smtClean="0"/>
              <a:t>10/26/2021</a:t>
            </a:fld>
            <a:endParaRPr lang="en-US" dirty="0"/>
          </a:p>
        </p:txBody>
      </p:sp>
      <p:sp>
        <p:nvSpPr>
          <p:cNvPr id="6" name="Footer Placeholder 5">
            <a:extLst>
              <a:ext uri="{FF2B5EF4-FFF2-40B4-BE49-F238E27FC236}">
                <a16:creationId xmlns:a16="http://schemas.microsoft.com/office/drawing/2014/main" id="{4FA44606-1541-7441-A292-A6FB3199ED06}"/>
              </a:ext>
            </a:extLst>
          </p:cNvPr>
          <p:cNvSpPr>
            <a:spLocks noGrp="1"/>
          </p:cNvSpPr>
          <p:nvPr>
            <p:ph type="ftr" sz="quarter" idx="11"/>
          </p:nvPr>
        </p:nvSpPr>
        <p:spPr/>
        <p:txBody>
          <a:bodyPr/>
          <a:lstStyle/>
          <a:p>
            <a:r>
              <a:rPr lang="en-US"/>
              <a:t>DRAFT</a:t>
            </a:r>
            <a:endParaRPr lang="en-US" dirty="0"/>
          </a:p>
        </p:txBody>
      </p:sp>
      <p:sp>
        <p:nvSpPr>
          <p:cNvPr id="7" name="Slide Number Placeholder 6">
            <a:extLst>
              <a:ext uri="{FF2B5EF4-FFF2-40B4-BE49-F238E27FC236}">
                <a16:creationId xmlns:a16="http://schemas.microsoft.com/office/drawing/2014/main" id="{68DC648C-E171-184E-B8FE-F195702F7807}"/>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203714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AEC3-8205-DC4E-838A-7111874E14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E93415-A3E7-554E-ADFA-CBB469E46E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85D1CE-15DE-814E-8CBC-C818A55555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12D9C9-225F-8F40-9AB5-329A24399BA7}"/>
              </a:ext>
            </a:extLst>
          </p:cNvPr>
          <p:cNvSpPr>
            <a:spLocks noGrp="1"/>
          </p:cNvSpPr>
          <p:nvPr>
            <p:ph type="dt" sz="half" idx="10"/>
          </p:nvPr>
        </p:nvSpPr>
        <p:spPr/>
        <p:txBody>
          <a:bodyPr/>
          <a:lstStyle/>
          <a:p>
            <a:fld id="{DA3E2AA5-5ED0-496D-8610-5FE05A98F25B}" type="datetime1">
              <a:rPr lang="en-US" smtClean="0"/>
              <a:t>10/26/2021</a:t>
            </a:fld>
            <a:endParaRPr lang="en-US" dirty="0"/>
          </a:p>
        </p:txBody>
      </p:sp>
      <p:sp>
        <p:nvSpPr>
          <p:cNvPr id="6" name="Footer Placeholder 5">
            <a:extLst>
              <a:ext uri="{FF2B5EF4-FFF2-40B4-BE49-F238E27FC236}">
                <a16:creationId xmlns:a16="http://schemas.microsoft.com/office/drawing/2014/main" id="{1233E59C-9BB9-E542-A9A7-364BCC87B0C0}"/>
              </a:ext>
            </a:extLst>
          </p:cNvPr>
          <p:cNvSpPr>
            <a:spLocks noGrp="1"/>
          </p:cNvSpPr>
          <p:nvPr>
            <p:ph type="ftr" sz="quarter" idx="11"/>
          </p:nvPr>
        </p:nvSpPr>
        <p:spPr/>
        <p:txBody>
          <a:bodyPr/>
          <a:lstStyle/>
          <a:p>
            <a:r>
              <a:rPr lang="en-US"/>
              <a:t>DRAFT</a:t>
            </a:r>
            <a:endParaRPr lang="en-US" dirty="0"/>
          </a:p>
        </p:txBody>
      </p:sp>
      <p:sp>
        <p:nvSpPr>
          <p:cNvPr id="7" name="Slide Number Placeholder 6">
            <a:extLst>
              <a:ext uri="{FF2B5EF4-FFF2-40B4-BE49-F238E27FC236}">
                <a16:creationId xmlns:a16="http://schemas.microsoft.com/office/drawing/2014/main" id="{6C708942-D6C4-C24E-A46E-25AFB4A8274A}"/>
              </a:ext>
            </a:extLst>
          </p:cNvPr>
          <p:cNvSpPr>
            <a:spLocks noGrp="1"/>
          </p:cNvSpPr>
          <p:nvPr>
            <p:ph type="sldNum" sz="quarter" idx="12"/>
          </p:nvPr>
        </p:nvSpPr>
        <p:spPr/>
        <p:txBody>
          <a:bodyPr/>
          <a:lstStyle/>
          <a:p>
            <a:fld id="{1BE348A6-22F6-4BB2-9481-8C53B9D95B36}" type="slidenum">
              <a:rPr lang="en-US" smtClean="0"/>
              <a:t>‹#›</a:t>
            </a:fld>
            <a:endParaRPr lang="en-US" dirty="0"/>
          </a:p>
        </p:txBody>
      </p:sp>
    </p:spTree>
    <p:extLst>
      <p:ext uri="{BB962C8B-B14F-4D97-AF65-F5344CB8AC3E}">
        <p14:creationId xmlns:p14="http://schemas.microsoft.com/office/powerpoint/2010/main" val="2276045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7EC827-E552-0D45-A461-2FFC7278A96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E6008A5-5332-574E-8FC9-2D1725CEAB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4C4539-B8D5-D74A-A1ED-325CFBFEB3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8A5B6-4088-4EFF-AC47-C6EDDA07719D}" type="datetime1">
              <a:rPr lang="en-US" smtClean="0"/>
              <a:t>10/26/2021</a:t>
            </a:fld>
            <a:endParaRPr lang="en-US" dirty="0"/>
          </a:p>
        </p:txBody>
      </p:sp>
      <p:sp>
        <p:nvSpPr>
          <p:cNvPr id="5" name="Footer Placeholder 4">
            <a:extLst>
              <a:ext uri="{FF2B5EF4-FFF2-40B4-BE49-F238E27FC236}">
                <a16:creationId xmlns:a16="http://schemas.microsoft.com/office/drawing/2014/main" id="{BA739332-0C9E-D846-9447-A99BC3FD95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DRAFT</a:t>
            </a:r>
            <a:endParaRPr lang="en-US" dirty="0"/>
          </a:p>
        </p:txBody>
      </p:sp>
      <p:sp>
        <p:nvSpPr>
          <p:cNvPr id="6" name="Slide Number Placeholder 5">
            <a:extLst>
              <a:ext uri="{FF2B5EF4-FFF2-40B4-BE49-F238E27FC236}">
                <a16:creationId xmlns:a16="http://schemas.microsoft.com/office/drawing/2014/main" id="{C2C8300F-258C-2641-AAE6-A67442EFC7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348A6-22F6-4BB2-9481-8C53B9D95B36}" type="slidenum">
              <a:rPr lang="en-US" smtClean="0"/>
              <a:t>‹#›</a:t>
            </a:fld>
            <a:endParaRPr lang="en-US" dirty="0"/>
          </a:p>
        </p:txBody>
      </p:sp>
    </p:spTree>
    <p:extLst>
      <p:ext uri="{BB962C8B-B14F-4D97-AF65-F5344CB8AC3E}">
        <p14:creationId xmlns:p14="http://schemas.microsoft.com/office/powerpoint/2010/main" val="62994721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7CA0DAA6-33B8-4A25-810D-2F4D816FB4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537703" y="0"/>
            <a:ext cx="4654297"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E99CB05-F637-43B5-A653-5BE6D89BC1A3}"/>
              </a:ext>
            </a:extLst>
          </p:cNvPr>
          <p:cNvSpPr>
            <a:spLocks noGrp="1"/>
          </p:cNvSpPr>
          <p:nvPr>
            <p:ph type="ctrTitle"/>
          </p:nvPr>
        </p:nvSpPr>
        <p:spPr>
          <a:xfrm>
            <a:off x="7863356" y="383160"/>
            <a:ext cx="4002990" cy="3681976"/>
          </a:xfrm>
          <a:noFill/>
        </p:spPr>
        <p:txBody>
          <a:bodyPr>
            <a:normAutofit/>
          </a:bodyPr>
          <a:lstStyle/>
          <a:p>
            <a:pPr algn="l"/>
            <a:r>
              <a:rPr lang="en-US" sz="4400" dirty="0">
                <a:solidFill>
                  <a:schemeClr val="bg1"/>
                </a:solidFill>
                <a:latin typeface="LEMON MILK" pitchFamily="2" charset="77"/>
              </a:rPr>
              <a:t>ORTA Forensic Audit Update 2021</a:t>
            </a:r>
          </a:p>
        </p:txBody>
      </p:sp>
      <p:sp>
        <p:nvSpPr>
          <p:cNvPr id="3" name="Subtitle 2">
            <a:extLst>
              <a:ext uri="{FF2B5EF4-FFF2-40B4-BE49-F238E27FC236}">
                <a16:creationId xmlns:a16="http://schemas.microsoft.com/office/drawing/2014/main" id="{250FD738-2D06-4F24-B1A0-E6C763CDD348}"/>
              </a:ext>
            </a:extLst>
          </p:cNvPr>
          <p:cNvSpPr>
            <a:spLocks noGrp="1"/>
          </p:cNvSpPr>
          <p:nvPr>
            <p:ph type="subTitle" idx="1"/>
          </p:nvPr>
        </p:nvSpPr>
        <p:spPr>
          <a:xfrm>
            <a:off x="7863356" y="4204455"/>
            <a:ext cx="3377184" cy="1757433"/>
          </a:xfrm>
          <a:noFill/>
        </p:spPr>
        <p:txBody>
          <a:bodyPr>
            <a:normAutofit/>
          </a:bodyPr>
          <a:lstStyle/>
          <a:p>
            <a:pPr algn="l"/>
            <a:r>
              <a:rPr lang="en-US" sz="2200" dirty="0">
                <a:solidFill>
                  <a:schemeClr val="bg1"/>
                </a:solidFill>
              </a:rPr>
              <a:t>September Meetings Presentation</a:t>
            </a:r>
          </a:p>
        </p:txBody>
      </p:sp>
      <p:pic>
        <p:nvPicPr>
          <p:cNvPr id="10" name="Picture 9">
            <a:extLst>
              <a:ext uri="{FF2B5EF4-FFF2-40B4-BE49-F238E27FC236}">
                <a16:creationId xmlns:a16="http://schemas.microsoft.com/office/drawing/2014/main" id="{97A31A89-2B1C-0243-8179-B2355DF33D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431" y="1056276"/>
            <a:ext cx="6356465" cy="3632265"/>
          </a:xfrm>
          <a:prstGeom prst="rect">
            <a:avLst/>
          </a:prstGeom>
        </p:spPr>
      </p:pic>
      <p:sp>
        <p:nvSpPr>
          <p:cNvPr id="4" name="Date Placeholder 3">
            <a:extLst>
              <a:ext uri="{FF2B5EF4-FFF2-40B4-BE49-F238E27FC236}">
                <a16:creationId xmlns:a16="http://schemas.microsoft.com/office/drawing/2014/main" id="{03C74619-01F9-4307-83B9-4C1398030863}"/>
              </a:ext>
            </a:extLst>
          </p:cNvPr>
          <p:cNvSpPr>
            <a:spLocks noGrp="1"/>
          </p:cNvSpPr>
          <p:nvPr>
            <p:ph type="dt" sz="half" idx="10"/>
          </p:nvPr>
        </p:nvSpPr>
        <p:spPr>
          <a:xfrm>
            <a:off x="678466" y="6356350"/>
            <a:ext cx="1842312" cy="365125"/>
          </a:xfrm>
          <a:noFill/>
        </p:spPr>
        <p:txBody>
          <a:bodyPr>
            <a:normAutofit/>
          </a:bodyPr>
          <a:lstStyle/>
          <a:p>
            <a:endParaRPr lang="en-US">
              <a:solidFill>
                <a:srgbClr val="898989"/>
              </a:solidFill>
            </a:endParaRPr>
          </a:p>
        </p:txBody>
      </p:sp>
      <p:sp>
        <p:nvSpPr>
          <p:cNvPr id="6" name="Footer Placeholder 5">
            <a:extLst>
              <a:ext uri="{FF2B5EF4-FFF2-40B4-BE49-F238E27FC236}">
                <a16:creationId xmlns:a16="http://schemas.microsoft.com/office/drawing/2014/main" id="{2E0EFA90-0532-4332-A10D-72A4242DC178}"/>
              </a:ext>
            </a:extLst>
          </p:cNvPr>
          <p:cNvSpPr>
            <a:spLocks noGrp="1"/>
          </p:cNvSpPr>
          <p:nvPr>
            <p:ph type="ftr" sz="quarter" idx="11"/>
          </p:nvPr>
        </p:nvSpPr>
        <p:spPr>
          <a:xfrm>
            <a:off x="2811162" y="6356350"/>
            <a:ext cx="4171109" cy="365125"/>
          </a:xfrm>
          <a:noFill/>
        </p:spPr>
        <p:txBody>
          <a:bodyPr>
            <a:normAutofit/>
          </a:bodyPr>
          <a:lstStyle/>
          <a:p>
            <a:pPr algn="r"/>
            <a:endParaRPr lang="en-US">
              <a:solidFill>
                <a:srgbClr val="898989"/>
              </a:solidFill>
            </a:endParaRPr>
          </a:p>
        </p:txBody>
      </p:sp>
    </p:spTree>
    <p:extLst>
      <p:ext uri="{BB962C8B-B14F-4D97-AF65-F5344CB8AC3E}">
        <p14:creationId xmlns:p14="http://schemas.microsoft.com/office/powerpoint/2010/main" val="65543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7409C4A-C642-4953-ADE6-A27562A4927C}"/>
              </a:ext>
            </a:extLst>
          </p:cNvPr>
          <p:cNvSpPr>
            <a:spLocks noGrp="1"/>
          </p:cNvSpPr>
          <p:nvPr>
            <p:ph type="title"/>
          </p:nvPr>
        </p:nvSpPr>
        <p:spPr>
          <a:xfrm>
            <a:off x="146303" y="620392"/>
            <a:ext cx="4800600" cy="5504688"/>
          </a:xfrm>
        </p:spPr>
        <p:txBody>
          <a:bodyPr>
            <a:normAutofit/>
          </a:bodyPr>
          <a:lstStyle/>
          <a:p>
            <a:r>
              <a:rPr lang="en-US" sz="4800" dirty="0">
                <a:solidFill>
                  <a:schemeClr val="bg1"/>
                </a:solidFill>
                <a:latin typeface="LEMON MILK" pitchFamily="2" charset="77"/>
              </a:rPr>
              <a:t>STRS Refuses to Provide Information</a:t>
            </a:r>
          </a:p>
        </p:txBody>
      </p:sp>
      <p:sp>
        <p:nvSpPr>
          <p:cNvPr id="3" name="Date Placeholder 2">
            <a:extLst>
              <a:ext uri="{FF2B5EF4-FFF2-40B4-BE49-F238E27FC236}">
                <a16:creationId xmlns:a16="http://schemas.microsoft.com/office/drawing/2014/main" id="{D886D5E5-D6F3-4811-8AA7-35B4EE3E441E}"/>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27857E75-CA53-4521-96A6-7B3A3558F917}"/>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32" name="Content Placeholder 2">
            <a:extLst>
              <a:ext uri="{FF2B5EF4-FFF2-40B4-BE49-F238E27FC236}">
                <a16:creationId xmlns:a16="http://schemas.microsoft.com/office/drawing/2014/main" id="{BD5F31E7-B2FA-4765-B7A6-C81F4770E1FD}"/>
              </a:ext>
            </a:extLst>
          </p:cNvPr>
          <p:cNvGraphicFramePr>
            <a:graphicFrameLocks noGrp="1"/>
          </p:cNvGraphicFramePr>
          <p:nvPr>
            <p:ph idx="1"/>
            <p:extLst>
              <p:ext uri="{D42A27DB-BD31-4B8C-83A1-F6EECF244321}">
                <p14:modId xmlns:p14="http://schemas.microsoft.com/office/powerpoint/2010/main" val="154158214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56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EFFE719-5B22-45FC-844B-A41804F255F5}"/>
              </a:ext>
            </a:extLst>
          </p:cNvPr>
          <p:cNvSpPr>
            <a:spLocks noGrp="1"/>
          </p:cNvSpPr>
          <p:nvPr>
            <p:ph type="title"/>
          </p:nvPr>
        </p:nvSpPr>
        <p:spPr>
          <a:xfrm>
            <a:off x="524740" y="620392"/>
            <a:ext cx="4217947" cy="5504688"/>
          </a:xfrm>
        </p:spPr>
        <p:txBody>
          <a:bodyPr>
            <a:normAutofit/>
          </a:bodyPr>
          <a:lstStyle/>
          <a:p>
            <a:r>
              <a:rPr lang="en-US" sz="4800" dirty="0">
                <a:solidFill>
                  <a:schemeClr val="bg1"/>
                </a:solidFill>
                <a:latin typeface="LEMON MILK" pitchFamily="2" charset="77"/>
              </a:rPr>
              <a:t>Forensic Audit Seeks Ohio Supreme Court Help</a:t>
            </a:r>
          </a:p>
        </p:txBody>
      </p:sp>
      <p:sp>
        <p:nvSpPr>
          <p:cNvPr id="3" name="Date Placeholder 2">
            <a:extLst>
              <a:ext uri="{FF2B5EF4-FFF2-40B4-BE49-F238E27FC236}">
                <a16:creationId xmlns:a16="http://schemas.microsoft.com/office/drawing/2014/main" id="{F6409B0A-A6B5-428E-8A3C-734755BEE1EF}"/>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1C4592BF-7E7F-4F69-ABC0-C61533BFC4ED}"/>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5" name="Content Placeholder 2">
            <a:extLst>
              <a:ext uri="{FF2B5EF4-FFF2-40B4-BE49-F238E27FC236}">
                <a16:creationId xmlns:a16="http://schemas.microsoft.com/office/drawing/2014/main" id="{563D82F6-1C88-4F17-A03E-50121DC589B6}"/>
              </a:ext>
            </a:extLst>
          </p:cNvPr>
          <p:cNvGraphicFramePr>
            <a:graphicFrameLocks noGrp="1"/>
          </p:cNvGraphicFramePr>
          <p:nvPr>
            <p:ph idx="1"/>
            <p:extLst>
              <p:ext uri="{D42A27DB-BD31-4B8C-83A1-F6EECF244321}">
                <p14:modId xmlns:p14="http://schemas.microsoft.com/office/powerpoint/2010/main" val="25792063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401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29">
            <a:extLst>
              <a:ext uri="{FF2B5EF4-FFF2-40B4-BE49-F238E27FC236}">
                <a16:creationId xmlns:a16="http://schemas.microsoft.com/office/drawing/2014/main" id="{DC8C3900-B8A1-4965-88E6-CBCBFE0672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FA2F1A-E518-4093-9360-BF1AC66BDC9C}"/>
              </a:ext>
            </a:extLst>
          </p:cNvPr>
          <p:cNvSpPr>
            <a:spLocks noGrp="1"/>
          </p:cNvSpPr>
          <p:nvPr>
            <p:ph type="title"/>
          </p:nvPr>
        </p:nvSpPr>
        <p:spPr>
          <a:xfrm>
            <a:off x="838200" y="624568"/>
            <a:ext cx="3766457" cy="5412920"/>
          </a:xfrm>
        </p:spPr>
        <p:txBody>
          <a:bodyPr>
            <a:normAutofit/>
          </a:bodyPr>
          <a:lstStyle/>
          <a:p>
            <a:r>
              <a:rPr lang="en-US" dirty="0">
                <a:solidFill>
                  <a:srgbClr val="FFFFFF"/>
                </a:solidFill>
                <a:latin typeface="LEMON MILK" pitchFamily="2" charset="77"/>
              </a:rPr>
              <a:t>What Did the Forensic Audit Find?</a:t>
            </a:r>
          </a:p>
        </p:txBody>
      </p:sp>
      <p:sp>
        <p:nvSpPr>
          <p:cNvPr id="3" name="Content Placeholder 2">
            <a:extLst>
              <a:ext uri="{FF2B5EF4-FFF2-40B4-BE49-F238E27FC236}">
                <a16:creationId xmlns:a16="http://schemas.microsoft.com/office/drawing/2014/main" id="{7DFC51C7-FE13-44B9-9C78-2A034465EC2F}"/>
              </a:ext>
            </a:extLst>
          </p:cNvPr>
          <p:cNvSpPr>
            <a:spLocks noGrp="1"/>
          </p:cNvSpPr>
          <p:nvPr>
            <p:ph idx="1"/>
          </p:nvPr>
        </p:nvSpPr>
        <p:spPr>
          <a:xfrm>
            <a:off x="5600700" y="624568"/>
            <a:ext cx="5753098" cy="5412920"/>
          </a:xfrm>
        </p:spPr>
        <p:txBody>
          <a:bodyPr anchor="ctr">
            <a:normAutofit/>
          </a:bodyPr>
          <a:lstStyle/>
          <a:p>
            <a:r>
              <a:rPr lang="en-US" sz="2400" dirty="0"/>
              <a:t>STRS is not transparent- despite claims by STRS this organization does not disclose information about its investment practices, fees, or other information. </a:t>
            </a:r>
          </a:p>
          <a:p>
            <a:pPr lvl="1"/>
            <a:r>
              <a:rPr lang="en-US" dirty="0"/>
              <a:t>Did any STRS member know of the loss of $525,000,000 in Panda Power in 2017? Why did we only find out by doing our own research? Why did we only find out in 2021? </a:t>
            </a:r>
          </a:p>
          <a:p>
            <a:pPr lvl="1"/>
            <a:r>
              <a:rPr lang="en-US" dirty="0"/>
              <a:t>Are there other investments similar to Panda Power?</a:t>
            </a:r>
          </a:p>
        </p:txBody>
      </p:sp>
      <p:sp>
        <p:nvSpPr>
          <p:cNvPr id="4" name="Date Placeholder 3">
            <a:extLst>
              <a:ext uri="{FF2B5EF4-FFF2-40B4-BE49-F238E27FC236}">
                <a16:creationId xmlns:a16="http://schemas.microsoft.com/office/drawing/2014/main" id="{989F67DD-D5BA-42E7-BDCC-DFF7D0613E86}"/>
              </a:ext>
            </a:extLst>
          </p:cNvPr>
          <p:cNvSpPr>
            <a:spLocks noGrp="1"/>
          </p:cNvSpPr>
          <p:nvPr>
            <p:ph type="dt" sz="half" idx="10"/>
          </p:nvPr>
        </p:nvSpPr>
        <p:spPr>
          <a:xfrm>
            <a:off x="838200" y="6356350"/>
            <a:ext cx="2743200" cy="365125"/>
          </a:xfrm>
        </p:spPr>
        <p:txBody>
          <a:bodyPr>
            <a:normAutofit/>
          </a:bodyPr>
          <a:lstStyle/>
          <a:p>
            <a:pPr>
              <a:spcAft>
                <a:spcPts val="600"/>
              </a:spcAft>
            </a:pPr>
            <a:endParaRPr lang="en-US" dirty="0">
              <a:solidFill>
                <a:srgbClr val="FFFFFF">
                  <a:alpha val="80000"/>
                </a:srgbClr>
              </a:solidFill>
            </a:endParaRPr>
          </a:p>
        </p:txBody>
      </p:sp>
      <p:sp>
        <p:nvSpPr>
          <p:cNvPr id="5" name="Footer Placeholder 4">
            <a:extLst>
              <a:ext uri="{FF2B5EF4-FFF2-40B4-BE49-F238E27FC236}">
                <a16:creationId xmlns:a16="http://schemas.microsoft.com/office/drawing/2014/main" id="{44ACE227-593B-4208-9706-A946956BB0A9}"/>
              </a:ext>
            </a:extLst>
          </p:cNvPr>
          <p:cNvSpPr>
            <a:spLocks noGrp="1"/>
          </p:cNvSpPr>
          <p:nvPr>
            <p:ph type="ftr" sz="quarter" idx="11"/>
          </p:nvPr>
        </p:nvSpPr>
        <p:spPr>
          <a:xfrm>
            <a:off x="5600700" y="6356350"/>
            <a:ext cx="4273550" cy="365125"/>
          </a:xfrm>
        </p:spPr>
        <p:txBody>
          <a:bodyPr>
            <a:normAutofit/>
          </a:bodyPr>
          <a:lstStyle/>
          <a:p>
            <a:pPr algn="l">
              <a:spcAft>
                <a:spcPts val="600"/>
              </a:spcAft>
            </a:pPr>
            <a:endParaRPr lang="en-US" dirty="0"/>
          </a:p>
        </p:txBody>
      </p:sp>
    </p:spTree>
    <p:extLst>
      <p:ext uri="{BB962C8B-B14F-4D97-AF65-F5344CB8AC3E}">
        <p14:creationId xmlns:p14="http://schemas.microsoft.com/office/powerpoint/2010/main" val="2466905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7CF0E-664F-4FDB-AEC6-085026CC8F22}"/>
              </a:ext>
            </a:extLst>
          </p:cNvPr>
          <p:cNvSpPr>
            <a:spLocks noGrp="1"/>
          </p:cNvSpPr>
          <p:nvPr>
            <p:ph type="title"/>
          </p:nvPr>
        </p:nvSpPr>
        <p:spPr>
          <a:xfrm>
            <a:off x="1043630" y="809898"/>
            <a:ext cx="10611921" cy="1554480"/>
          </a:xfrm>
        </p:spPr>
        <p:txBody>
          <a:bodyPr anchor="ctr">
            <a:normAutofit/>
          </a:bodyPr>
          <a:lstStyle/>
          <a:p>
            <a:r>
              <a:rPr lang="en-US" sz="4800" dirty="0">
                <a:solidFill>
                  <a:schemeClr val="accent3"/>
                </a:solidFill>
                <a:latin typeface="LEMON MILK" pitchFamily="2" charset="77"/>
              </a:rPr>
              <a:t>Forensic Audit Findings Continued</a:t>
            </a:r>
          </a:p>
        </p:txBody>
      </p:sp>
      <p:graphicFrame>
        <p:nvGraphicFramePr>
          <p:cNvPr id="5" name="Content Placeholder 2">
            <a:extLst>
              <a:ext uri="{FF2B5EF4-FFF2-40B4-BE49-F238E27FC236}">
                <a16:creationId xmlns:a16="http://schemas.microsoft.com/office/drawing/2014/main" id="{BCE30201-C0D7-48B8-AC38-664139094F55}"/>
              </a:ext>
            </a:extLst>
          </p:cNvPr>
          <p:cNvGraphicFramePr>
            <a:graphicFrameLocks noGrp="1"/>
          </p:cNvGraphicFramePr>
          <p:nvPr>
            <p:ph idx="1"/>
            <p:extLst>
              <p:ext uri="{D42A27DB-BD31-4B8C-83A1-F6EECF244321}">
                <p14:modId xmlns:p14="http://schemas.microsoft.com/office/powerpoint/2010/main" val="4083938932"/>
              </p:ext>
            </p:extLst>
          </p:nvPr>
        </p:nvGraphicFramePr>
        <p:xfrm>
          <a:off x="904602" y="3017519"/>
          <a:ext cx="10378440" cy="32099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a:extLst>
              <a:ext uri="{FF2B5EF4-FFF2-40B4-BE49-F238E27FC236}">
                <a16:creationId xmlns:a16="http://schemas.microsoft.com/office/drawing/2014/main" id="{52A8CE85-B189-49A2-94DB-D4DF1B90D09B}"/>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C50E6111-6D86-449E-B3B0-FDECCBE7FB9C}"/>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58458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C8C3900-B8A1-4965-88E6-CBCBFE0672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81A5E4-3F60-4D52-9E85-40B907C4BA44}"/>
              </a:ext>
            </a:extLst>
          </p:cNvPr>
          <p:cNvSpPr>
            <a:spLocks noGrp="1"/>
          </p:cNvSpPr>
          <p:nvPr>
            <p:ph type="title"/>
          </p:nvPr>
        </p:nvSpPr>
        <p:spPr>
          <a:xfrm>
            <a:off x="487680" y="624568"/>
            <a:ext cx="4328160" cy="5412920"/>
          </a:xfrm>
        </p:spPr>
        <p:txBody>
          <a:bodyPr>
            <a:normAutofit/>
          </a:bodyPr>
          <a:lstStyle/>
          <a:p>
            <a:r>
              <a:rPr lang="en-US" dirty="0">
                <a:solidFill>
                  <a:srgbClr val="FFFFFF"/>
                </a:solidFill>
                <a:latin typeface="LEMON MILK" pitchFamily="2" charset="77"/>
              </a:rPr>
              <a:t>Forensic Audit Findings Continued</a:t>
            </a:r>
          </a:p>
        </p:txBody>
      </p:sp>
      <p:sp>
        <p:nvSpPr>
          <p:cNvPr id="3" name="Content Placeholder 2">
            <a:extLst>
              <a:ext uri="{FF2B5EF4-FFF2-40B4-BE49-F238E27FC236}">
                <a16:creationId xmlns:a16="http://schemas.microsoft.com/office/drawing/2014/main" id="{8887E276-0270-4822-83D8-28C9DEEB74B7}"/>
              </a:ext>
            </a:extLst>
          </p:cNvPr>
          <p:cNvSpPr>
            <a:spLocks noGrp="1"/>
          </p:cNvSpPr>
          <p:nvPr>
            <p:ph idx="1"/>
          </p:nvPr>
        </p:nvSpPr>
        <p:spPr>
          <a:xfrm>
            <a:off x="5600700" y="624568"/>
            <a:ext cx="5753098" cy="5412920"/>
          </a:xfrm>
        </p:spPr>
        <p:txBody>
          <a:bodyPr anchor="ctr">
            <a:normAutofit/>
          </a:bodyPr>
          <a:lstStyle/>
          <a:p>
            <a:r>
              <a:rPr lang="en-US" sz="2400"/>
              <a:t>STRS pays significant ‘committed capital’ fees. Mr. Siedle claims that STRS pays $143,000,000 to external fund managers for ‘not investing’ its money.  Actually, STRS pays these fees once the capital is committed, but before it is actually invested. STRS claims the figure is closer to $60,000,000. Either way, paying someone to ‘not invest your money’ does not make sense.</a:t>
            </a:r>
          </a:p>
        </p:txBody>
      </p:sp>
      <p:sp>
        <p:nvSpPr>
          <p:cNvPr id="4" name="Date Placeholder 3">
            <a:extLst>
              <a:ext uri="{FF2B5EF4-FFF2-40B4-BE49-F238E27FC236}">
                <a16:creationId xmlns:a16="http://schemas.microsoft.com/office/drawing/2014/main" id="{FAB9EEC7-7728-44F7-99A8-A53E45FC7C15}"/>
              </a:ext>
            </a:extLst>
          </p:cNvPr>
          <p:cNvSpPr>
            <a:spLocks noGrp="1"/>
          </p:cNvSpPr>
          <p:nvPr>
            <p:ph type="dt" sz="half" idx="10"/>
          </p:nvPr>
        </p:nvSpPr>
        <p:spPr>
          <a:xfrm>
            <a:off x="838200" y="6356350"/>
            <a:ext cx="2743200" cy="365125"/>
          </a:xfrm>
        </p:spPr>
        <p:txBody>
          <a:bodyPr>
            <a:normAutofit/>
          </a:bodyPr>
          <a:lstStyle/>
          <a:p>
            <a:pPr>
              <a:spcAft>
                <a:spcPts val="600"/>
              </a:spcAft>
            </a:pPr>
            <a:endParaRPr lang="en-US" dirty="0">
              <a:solidFill>
                <a:srgbClr val="FFFFFF">
                  <a:alpha val="80000"/>
                </a:srgbClr>
              </a:solidFill>
            </a:endParaRPr>
          </a:p>
        </p:txBody>
      </p:sp>
      <p:sp>
        <p:nvSpPr>
          <p:cNvPr id="5" name="Footer Placeholder 4">
            <a:extLst>
              <a:ext uri="{FF2B5EF4-FFF2-40B4-BE49-F238E27FC236}">
                <a16:creationId xmlns:a16="http://schemas.microsoft.com/office/drawing/2014/main" id="{D235A83D-900C-4CD9-8C45-B52CE0CCFBDC}"/>
              </a:ext>
            </a:extLst>
          </p:cNvPr>
          <p:cNvSpPr>
            <a:spLocks noGrp="1"/>
          </p:cNvSpPr>
          <p:nvPr>
            <p:ph type="ftr" sz="quarter" idx="11"/>
          </p:nvPr>
        </p:nvSpPr>
        <p:spPr>
          <a:xfrm>
            <a:off x="5600700" y="6356350"/>
            <a:ext cx="4273550" cy="365125"/>
          </a:xfrm>
        </p:spPr>
        <p:txBody>
          <a:bodyPr>
            <a:normAutofit/>
          </a:bodyPr>
          <a:lstStyle/>
          <a:p>
            <a:pPr algn="l">
              <a:spcAft>
                <a:spcPts val="600"/>
              </a:spcAft>
            </a:pPr>
            <a:endParaRPr lang="en-US" dirty="0"/>
          </a:p>
        </p:txBody>
      </p:sp>
    </p:spTree>
    <p:extLst>
      <p:ext uri="{BB962C8B-B14F-4D97-AF65-F5344CB8AC3E}">
        <p14:creationId xmlns:p14="http://schemas.microsoft.com/office/powerpoint/2010/main" val="3116521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C8C3900-B8A1-4965-88E6-CBCBFE0672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8250"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4B9278-BD41-4BED-9BF1-8CD099EA5B79}"/>
              </a:ext>
            </a:extLst>
          </p:cNvPr>
          <p:cNvSpPr>
            <a:spLocks noGrp="1"/>
          </p:cNvSpPr>
          <p:nvPr>
            <p:ph type="title"/>
          </p:nvPr>
        </p:nvSpPr>
        <p:spPr>
          <a:xfrm>
            <a:off x="838200" y="624568"/>
            <a:ext cx="3766457" cy="5412920"/>
          </a:xfrm>
        </p:spPr>
        <p:txBody>
          <a:bodyPr>
            <a:normAutofit/>
          </a:bodyPr>
          <a:lstStyle/>
          <a:p>
            <a:r>
              <a:rPr lang="en-US" dirty="0">
                <a:solidFill>
                  <a:srgbClr val="FFFFFF"/>
                </a:solidFill>
                <a:latin typeface="LEMON MILK" pitchFamily="2" charset="77"/>
              </a:rPr>
              <a:t>Forensic Audit Findings Continued</a:t>
            </a:r>
          </a:p>
        </p:txBody>
      </p:sp>
      <p:sp>
        <p:nvSpPr>
          <p:cNvPr id="3" name="Content Placeholder 2">
            <a:extLst>
              <a:ext uri="{FF2B5EF4-FFF2-40B4-BE49-F238E27FC236}">
                <a16:creationId xmlns:a16="http://schemas.microsoft.com/office/drawing/2014/main" id="{F575DA45-7104-4924-B1F1-6CEF0F6CF00D}"/>
              </a:ext>
            </a:extLst>
          </p:cNvPr>
          <p:cNvSpPr>
            <a:spLocks noGrp="1"/>
          </p:cNvSpPr>
          <p:nvPr>
            <p:ph idx="1"/>
          </p:nvPr>
        </p:nvSpPr>
        <p:spPr>
          <a:xfrm>
            <a:off x="5600700" y="624568"/>
            <a:ext cx="5753098" cy="5412920"/>
          </a:xfrm>
        </p:spPr>
        <p:txBody>
          <a:bodyPr anchor="ctr">
            <a:normAutofit/>
          </a:bodyPr>
          <a:lstStyle/>
          <a:p>
            <a:r>
              <a:rPr lang="en-US" sz="2400"/>
              <a:t>STRS over reports its performance resulting in employees receiving incentive payments (bonus pay) that they haven’t earned. A review of the performance in the investment department indicates that STRS employees received bonus pay in each of the past 10 years despite not reaching the benchmarks identified in STRS policy. As absurd as this sounds, data show that STRS staff have received bonus pay for ‘their actual performance’; not measured against any benchmark. The practice of using </a:t>
            </a:r>
            <a:r>
              <a:rPr lang="en-US" sz="2400" b="1"/>
              <a:t>actual performance</a:t>
            </a:r>
            <a:r>
              <a:rPr lang="en-US" sz="2400"/>
              <a:t> in place of a benchmark was identified as a problem during the 2006 audit. This practice continues today!</a:t>
            </a:r>
          </a:p>
        </p:txBody>
      </p:sp>
      <p:sp>
        <p:nvSpPr>
          <p:cNvPr id="4" name="Date Placeholder 3">
            <a:extLst>
              <a:ext uri="{FF2B5EF4-FFF2-40B4-BE49-F238E27FC236}">
                <a16:creationId xmlns:a16="http://schemas.microsoft.com/office/drawing/2014/main" id="{43FB7B8A-D139-49C7-9E95-CE633D70D34C}"/>
              </a:ext>
            </a:extLst>
          </p:cNvPr>
          <p:cNvSpPr>
            <a:spLocks noGrp="1"/>
          </p:cNvSpPr>
          <p:nvPr>
            <p:ph type="dt" sz="half" idx="10"/>
          </p:nvPr>
        </p:nvSpPr>
        <p:spPr>
          <a:xfrm>
            <a:off x="838200" y="6356350"/>
            <a:ext cx="2743200" cy="365125"/>
          </a:xfrm>
        </p:spPr>
        <p:txBody>
          <a:bodyPr>
            <a:normAutofit/>
          </a:bodyPr>
          <a:lstStyle/>
          <a:p>
            <a:pPr>
              <a:spcAft>
                <a:spcPts val="600"/>
              </a:spcAft>
            </a:pPr>
            <a:endParaRPr lang="en-US" dirty="0">
              <a:solidFill>
                <a:srgbClr val="FFFFFF">
                  <a:alpha val="80000"/>
                </a:srgbClr>
              </a:solidFill>
            </a:endParaRPr>
          </a:p>
        </p:txBody>
      </p:sp>
      <p:sp>
        <p:nvSpPr>
          <p:cNvPr id="5" name="Footer Placeholder 4">
            <a:extLst>
              <a:ext uri="{FF2B5EF4-FFF2-40B4-BE49-F238E27FC236}">
                <a16:creationId xmlns:a16="http://schemas.microsoft.com/office/drawing/2014/main" id="{8A0C979F-C4FC-44C9-9B50-7654CB4ECAF6}"/>
              </a:ext>
            </a:extLst>
          </p:cNvPr>
          <p:cNvSpPr>
            <a:spLocks noGrp="1"/>
          </p:cNvSpPr>
          <p:nvPr>
            <p:ph type="ftr" sz="quarter" idx="11"/>
          </p:nvPr>
        </p:nvSpPr>
        <p:spPr>
          <a:xfrm>
            <a:off x="5600700" y="6356350"/>
            <a:ext cx="4273550" cy="365125"/>
          </a:xfrm>
        </p:spPr>
        <p:txBody>
          <a:bodyPr>
            <a:normAutofit/>
          </a:bodyPr>
          <a:lstStyle/>
          <a:p>
            <a:pPr algn="l">
              <a:spcAft>
                <a:spcPts val="600"/>
              </a:spcAft>
            </a:pPr>
            <a:endParaRPr lang="en-US" dirty="0"/>
          </a:p>
        </p:txBody>
      </p:sp>
    </p:spTree>
    <p:extLst>
      <p:ext uri="{BB962C8B-B14F-4D97-AF65-F5344CB8AC3E}">
        <p14:creationId xmlns:p14="http://schemas.microsoft.com/office/powerpoint/2010/main" val="37986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6B7EC4-AAB0-471E-9CAF-E49BEE48A739}"/>
              </a:ext>
            </a:extLst>
          </p:cNvPr>
          <p:cNvSpPr>
            <a:spLocks noGrp="1"/>
          </p:cNvSpPr>
          <p:nvPr>
            <p:ph type="title"/>
          </p:nvPr>
        </p:nvSpPr>
        <p:spPr>
          <a:xfrm>
            <a:off x="524740" y="620392"/>
            <a:ext cx="4364251" cy="5504688"/>
          </a:xfrm>
        </p:spPr>
        <p:txBody>
          <a:bodyPr>
            <a:normAutofit/>
          </a:bodyPr>
          <a:lstStyle/>
          <a:p>
            <a:r>
              <a:rPr lang="en-US" sz="4800" dirty="0">
                <a:solidFill>
                  <a:schemeClr val="bg1"/>
                </a:solidFill>
                <a:latin typeface="LEMON MILK" pitchFamily="2" charset="77"/>
              </a:rPr>
              <a:t>Forensic Audit Findings Continued</a:t>
            </a:r>
          </a:p>
        </p:txBody>
      </p:sp>
      <p:sp>
        <p:nvSpPr>
          <p:cNvPr id="3" name="Date Placeholder 2">
            <a:extLst>
              <a:ext uri="{FF2B5EF4-FFF2-40B4-BE49-F238E27FC236}">
                <a16:creationId xmlns:a16="http://schemas.microsoft.com/office/drawing/2014/main" id="{CAE651DF-3AB3-4F64-862D-0F5D1CBE1A5B}"/>
              </a:ext>
            </a:extLst>
          </p:cNvPr>
          <p:cNvSpPr>
            <a:spLocks noGrp="1"/>
          </p:cNvSpPr>
          <p:nvPr>
            <p:ph type="dt" sz="half" idx="10"/>
          </p:nvPr>
        </p:nvSpPr>
        <p:spPr>
          <a:xfrm>
            <a:off x="593763" y="6356350"/>
            <a:ext cx="2743200" cy="365125"/>
          </a:xfrm>
        </p:spPr>
        <p:txBody>
          <a:bodyPr>
            <a:normAutofit/>
          </a:bodyPr>
          <a:lstStyle/>
          <a:p>
            <a:endParaRPr lang="en-US">
              <a:solidFill>
                <a:schemeClr val="bg1">
                  <a:lumMod val="85000"/>
                </a:schemeClr>
              </a:solidFill>
            </a:endParaRPr>
          </a:p>
        </p:txBody>
      </p:sp>
      <p:sp>
        <p:nvSpPr>
          <p:cNvPr id="4" name="Footer Placeholder 3">
            <a:extLst>
              <a:ext uri="{FF2B5EF4-FFF2-40B4-BE49-F238E27FC236}">
                <a16:creationId xmlns:a16="http://schemas.microsoft.com/office/drawing/2014/main" id="{7929E02B-668C-4695-81A4-A06CA9B618F7}"/>
              </a:ext>
            </a:extLst>
          </p:cNvPr>
          <p:cNvSpPr>
            <a:spLocks noGrp="1"/>
          </p:cNvSpPr>
          <p:nvPr>
            <p:ph type="ftr" sz="quarter" idx="11"/>
          </p:nvPr>
        </p:nvSpPr>
        <p:spPr>
          <a:xfrm>
            <a:off x="4038600" y="6356350"/>
            <a:ext cx="4114800" cy="365125"/>
          </a:xfrm>
        </p:spPr>
        <p:txBody>
          <a:bodyPr>
            <a:normAutofit/>
          </a:bodyPr>
          <a:lstStyle/>
          <a:p>
            <a:endParaRPr lang="en-US" dirty="0"/>
          </a:p>
        </p:txBody>
      </p:sp>
      <p:graphicFrame>
        <p:nvGraphicFramePr>
          <p:cNvPr id="5" name="Content Placeholder 2">
            <a:extLst>
              <a:ext uri="{FF2B5EF4-FFF2-40B4-BE49-F238E27FC236}">
                <a16:creationId xmlns:a16="http://schemas.microsoft.com/office/drawing/2014/main" id="{CAE2FD33-FD10-43AC-BD38-A2B6AD239AD4}"/>
              </a:ext>
            </a:extLst>
          </p:cNvPr>
          <p:cNvGraphicFramePr>
            <a:graphicFrameLocks noGrp="1"/>
          </p:cNvGraphicFramePr>
          <p:nvPr>
            <p:ph idx="1"/>
            <p:extLst>
              <p:ext uri="{D42A27DB-BD31-4B8C-83A1-F6EECF244321}">
                <p14:modId xmlns:p14="http://schemas.microsoft.com/office/powerpoint/2010/main" val="396817331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7523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FDA4069-042B-4C07-A150-D29A6E5DA39D}"/>
              </a:ext>
            </a:extLst>
          </p:cNvPr>
          <p:cNvSpPr>
            <a:spLocks noGrp="1"/>
          </p:cNvSpPr>
          <p:nvPr>
            <p:ph type="title"/>
          </p:nvPr>
        </p:nvSpPr>
        <p:spPr>
          <a:xfrm>
            <a:off x="354052" y="620392"/>
            <a:ext cx="4568468" cy="5504688"/>
          </a:xfrm>
        </p:spPr>
        <p:txBody>
          <a:bodyPr>
            <a:normAutofit/>
          </a:bodyPr>
          <a:lstStyle/>
          <a:p>
            <a:r>
              <a:rPr lang="en-US" sz="6000" dirty="0">
                <a:solidFill>
                  <a:schemeClr val="bg1"/>
                </a:solidFill>
                <a:latin typeface="LEMON MILK" pitchFamily="2" charset="77"/>
              </a:rPr>
              <a:t>STRS Response to the </a:t>
            </a:r>
            <a:r>
              <a:rPr lang="en-US" sz="6000" dirty="0" err="1">
                <a:solidFill>
                  <a:schemeClr val="bg1"/>
                </a:solidFill>
                <a:latin typeface="LEMON MILK" pitchFamily="2" charset="77"/>
              </a:rPr>
              <a:t>Siedle</a:t>
            </a:r>
            <a:r>
              <a:rPr lang="en-US" sz="6000" dirty="0">
                <a:solidFill>
                  <a:schemeClr val="bg1"/>
                </a:solidFill>
                <a:latin typeface="LEMON MILK" pitchFamily="2" charset="77"/>
              </a:rPr>
              <a:t> Report</a:t>
            </a:r>
          </a:p>
        </p:txBody>
      </p:sp>
      <p:sp>
        <p:nvSpPr>
          <p:cNvPr id="4" name="Date Placeholder 3">
            <a:extLst>
              <a:ext uri="{FF2B5EF4-FFF2-40B4-BE49-F238E27FC236}">
                <a16:creationId xmlns:a16="http://schemas.microsoft.com/office/drawing/2014/main" id="{7A85862B-DB20-4105-A345-3727E5CC1A90}"/>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60980F98-BB65-4448-A024-AA3A83E22F0E}"/>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A0D34F0C-4613-4A45-BB0D-F7CAAF22BE94}"/>
              </a:ext>
            </a:extLst>
          </p:cNvPr>
          <p:cNvGraphicFramePr>
            <a:graphicFrameLocks noGrp="1"/>
          </p:cNvGraphicFramePr>
          <p:nvPr>
            <p:ph idx="1"/>
            <p:extLst>
              <p:ext uri="{D42A27DB-BD31-4B8C-83A1-F6EECF244321}">
                <p14:modId xmlns:p14="http://schemas.microsoft.com/office/powerpoint/2010/main" val="305980084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8647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24B3FA-D8CA-4D3C-B80D-18C4C1B4170D}"/>
              </a:ext>
            </a:extLst>
          </p:cNvPr>
          <p:cNvSpPr>
            <a:spLocks noGrp="1"/>
          </p:cNvSpPr>
          <p:nvPr>
            <p:ph type="title"/>
          </p:nvPr>
        </p:nvSpPr>
        <p:spPr>
          <a:xfrm>
            <a:off x="524740" y="620392"/>
            <a:ext cx="3974107" cy="5504688"/>
          </a:xfrm>
        </p:spPr>
        <p:txBody>
          <a:bodyPr>
            <a:normAutofit/>
          </a:bodyPr>
          <a:lstStyle/>
          <a:p>
            <a:r>
              <a:rPr lang="en-US" sz="6000" dirty="0">
                <a:solidFill>
                  <a:schemeClr val="bg1"/>
                </a:solidFill>
                <a:latin typeface="LEMON MILK" pitchFamily="2" charset="77"/>
              </a:rPr>
              <a:t>What is next?</a:t>
            </a:r>
          </a:p>
        </p:txBody>
      </p:sp>
      <p:sp>
        <p:nvSpPr>
          <p:cNvPr id="4" name="Date Placeholder 3">
            <a:extLst>
              <a:ext uri="{FF2B5EF4-FFF2-40B4-BE49-F238E27FC236}">
                <a16:creationId xmlns:a16="http://schemas.microsoft.com/office/drawing/2014/main" id="{F33443B2-8F6B-4AAE-B42D-3BC5CEC0E7CE}"/>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D16A5BEC-1E0D-40AC-9A51-4617777ED987}"/>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C37B9674-9675-444A-8117-3BE37DA2E183}"/>
              </a:ext>
            </a:extLst>
          </p:cNvPr>
          <p:cNvGraphicFramePr>
            <a:graphicFrameLocks noGrp="1"/>
          </p:cNvGraphicFramePr>
          <p:nvPr>
            <p:ph idx="1"/>
            <p:extLst>
              <p:ext uri="{D42A27DB-BD31-4B8C-83A1-F6EECF244321}">
                <p14:modId xmlns:p14="http://schemas.microsoft.com/office/powerpoint/2010/main" val="377222582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53298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34B263-C2E5-426A-AC1A-EB2A4D90BC78}"/>
              </a:ext>
            </a:extLst>
          </p:cNvPr>
          <p:cNvSpPr>
            <a:spLocks noGrp="1"/>
          </p:cNvSpPr>
          <p:nvPr>
            <p:ph type="title"/>
          </p:nvPr>
        </p:nvSpPr>
        <p:spPr>
          <a:xfrm>
            <a:off x="262369" y="620392"/>
            <a:ext cx="4568467" cy="5504688"/>
          </a:xfrm>
        </p:spPr>
        <p:txBody>
          <a:bodyPr>
            <a:normAutofit/>
          </a:bodyPr>
          <a:lstStyle/>
          <a:p>
            <a:r>
              <a:rPr lang="en-US" sz="6000" dirty="0">
                <a:solidFill>
                  <a:schemeClr val="bg1"/>
                </a:solidFill>
                <a:latin typeface="LEMON MILK" pitchFamily="2" charset="77"/>
              </a:rPr>
              <a:t>What has ORTA done?</a:t>
            </a:r>
          </a:p>
        </p:txBody>
      </p:sp>
      <p:sp>
        <p:nvSpPr>
          <p:cNvPr id="4" name="Date Placeholder 3">
            <a:extLst>
              <a:ext uri="{FF2B5EF4-FFF2-40B4-BE49-F238E27FC236}">
                <a16:creationId xmlns:a16="http://schemas.microsoft.com/office/drawing/2014/main" id="{11CF8065-E3C7-4097-BEF0-8162127745BD}"/>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DA83297F-CC54-42CE-9C3F-0121FC76CAB8}"/>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9B4FF6C3-4579-400D-A85D-B0FC6265C6EC}"/>
              </a:ext>
            </a:extLst>
          </p:cNvPr>
          <p:cNvGraphicFramePr>
            <a:graphicFrameLocks noGrp="1"/>
          </p:cNvGraphicFramePr>
          <p:nvPr>
            <p:ph idx="1"/>
            <p:extLst>
              <p:ext uri="{D42A27DB-BD31-4B8C-83A1-F6EECF244321}">
                <p14:modId xmlns:p14="http://schemas.microsoft.com/office/powerpoint/2010/main" val="40663326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825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FBDEC52-E56F-4EF0-98DC-1B05DC53D2B1}"/>
              </a:ext>
            </a:extLst>
          </p:cNvPr>
          <p:cNvSpPr>
            <a:spLocks noGrp="1"/>
          </p:cNvSpPr>
          <p:nvPr>
            <p:ph type="title"/>
          </p:nvPr>
        </p:nvSpPr>
        <p:spPr>
          <a:xfrm>
            <a:off x="229984" y="620392"/>
            <a:ext cx="4633237" cy="5504688"/>
          </a:xfrm>
        </p:spPr>
        <p:txBody>
          <a:bodyPr>
            <a:normAutofit/>
          </a:bodyPr>
          <a:lstStyle/>
          <a:p>
            <a:r>
              <a:rPr lang="en-US" sz="4800" dirty="0">
                <a:solidFill>
                  <a:schemeClr val="bg1"/>
                </a:solidFill>
                <a:latin typeface="LEMON MILK" pitchFamily="2" charset="77"/>
              </a:rPr>
              <a:t>Key Milestones of The ORTA Forensic Audit</a:t>
            </a:r>
          </a:p>
        </p:txBody>
      </p:sp>
      <p:sp>
        <p:nvSpPr>
          <p:cNvPr id="3" name="Date Placeholder 2">
            <a:extLst>
              <a:ext uri="{FF2B5EF4-FFF2-40B4-BE49-F238E27FC236}">
                <a16:creationId xmlns:a16="http://schemas.microsoft.com/office/drawing/2014/main" id="{B8927C4A-EF08-477F-AB28-052346BC6BC0}"/>
              </a:ext>
            </a:extLst>
          </p:cNvPr>
          <p:cNvSpPr>
            <a:spLocks noGrp="1"/>
          </p:cNvSpPr>
          <p:nvPr>
            <p:ph type="dt" sz="half" idx="10"/>
          </p:nvPr>
        </p:nvSpPr>
        <p:spPr>
          <a:xfrm>
            <a:off x="593763" y="6356350"/>
            <a:ext cx="2743200" cy="365125"/>
          </a:xfrm>
        </p:spPr>
        <p:txBody>
          <a:bodyPr>
            <a:normAutofit/>
          </a:bodyPr>
          <a:lstStyle/>
          <a:p>
            <a:endParaRPr lang="en-US">
              <a:solidFill>
                <a:schemeClr val="bg1">
                  <a:lumMod val="85000"/>
                </a:schemeClr>
              </a:solidFill>
            </a:endParaRPr>
          </a:p>
        </p:txBody>
      </p:sp>
      <p:sp>
        <p:nvSpPr>
          <p:cNvPr id="4" name="Footer Placeholder 3">
            <a:extLst>
              <a:ext uri="{FF2B5EF4-FFF2-40B4-BE49-F238E27FC236}">
                <a16:creationId xmlns:a16="http://schemas.microsoft.com/office/drawing/2014/main" id="{017431BC-BCD6-4FA4-BFB9-FD2D75FBB3D8}"/>
              </a:ext>
            </a:extLst>
          </p:cNvPr>
          <p:cNvSpPr>
            <a:spLocks noGrp="1"/>
          </p:cNvSpPr>
          <p:nvPr>
            <p:ph type="ftr" sz="quarter" idx="11"/>
          </p:nvPr>
        </p:nvSpPr>
        <p:spPr>
          <a:xfrm>
            <a:off x="4038600" y="6356350"/>
            <a:ext cx="4114800" cy="365125"/>
          </a:xfrm>
        </p:spPr>
        <p:txBody>
          <a:bodyPr>
            <a:normAutofit/>
          </a:bodyPr>
          <a:lstStyle/>
          <a:p>
            <a:endParaRPr lang="en-US" dirty="0"/>
          </a:p>
        </p:txBody>
      </p:sp>
      <p:graphicFrame>
        <p:nvGraphicFramePr>
          <p:cNvPr id="5" name="Content Placeholder 2">
            <a:extLst>
              <a:ext uri="{FF2B5EF4-FFF2-40B4-BE49-F238E27FC236}">
                <a16:creationId xmlns:a16="http://schemas.microsoft.com/office/drawing/2014/main" id="{5FD8CC88-0688-4DB2-BFCA-845ACCA1CF7A}"/>
              </a:ext>
            </a:extLst>
          </p:cNvPr>
          <p:cNvGraphicFramePr>
            <a:graphicFrameLocks noGrp="1"/>
          </p:cNvGraphicFramePr>
          <p:nvPr>
            <p:ph idx="1"/>
            <p:extLst>
              <p:ext uri="{D42A27DB-BD31-4B8C-83A1-F6EECF244321}">
                <p14:modId xmlns:p14="http://schemas.microsoft.com/office/powerpoint/2010/main" val="68064183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122448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E9EC21-DC35-4628-BC82-EE2E88F2F6D8}"/>
              </a:ext>
            </a:extLst>
          </p:cNvPr>
          <p:cNvSpPr>
            <a:spLocks noGrp="1"/>
          </p:cNvSpPr>
          <p:nvPr>
            <p:ph type="title"/>
          </p:nvPr>
        </p:nvSpPr>
        <p:spPr>
          <a:xfrm>
            <a:off x="524740" y="620392"/>
            <a:ext cx="4376443" cy="5504688"/>
          </a:xfrm>
        </p:spPr>
        <p:txBody>
          <a:bodyPr>
            <a:normAutofit/>
          </a:bodyPr>
          <a:lstStyle/>
          <a:p>
            <a:r>
              <a:rPr lang="en-US" sz="5400" dirty="0">
                <a:solidFill>
                  <a:schemeClr val="bg1"/>
                </a:solidFill>
                <a:latin typeface="LEMON MILK" pitchFamily="2" charset="77"/>
              </a:rPr>
              <a:t>A Solution for Everyone</a:t>
            </a:r>
          </a:p>
        </p:txBody>
      </p:sp>
      <p:sp>
        <p:nvSpPr>
          <p:cNvPr id="4" name="Date Placeholder 3">
            <a:extLst>
              <a:ext uri="{FF2B5EF4-FFF2-40B4-BE49-F238E27FC236}">
                <a16:creationId xmlns:a16="http://schemas.microsoft.com/office/drawing/2014/main" id="{75E3FF77-7670-402C-817A-61ADB596EC72}"/>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12809412-6BCE-4DC1-BE8D-720E4E854E02}"/>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09EC6B2B-0F31-4207-9797-D02C8C6937FF}"/>
              </a:ext>
            </a:extLst>
          </p:cNvPr>
          <p:cNvGraphicFramePr>
            <a:graphicFrameLocks noGrp="1"/>
          </p:cNvGraphicFramePr>
          <p:nvPr>
            <p:ph idx="1"/>
            <p:extLst>
              <p:ext uri="{D42A27DB-BD31-4B8C-83A1-F6EECF244321}">
                <p14:modId xmlns:p14="http://schemas.microsoft.com/office/powerpoint/2010/main" val="124659191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5369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B53A8FA-FF4E-47CA-9293-7475E981D284}"/>
              </a:ext>
            </a:extLst>
          </p:cNvPr>
          <p:cNvSpPr>
            <a:spLocks noGrp="1"/>
          </p:cNvSpPr>
          <p:nvPr>
            <p:ph type="title"/>
          </p:nvPr>
        </p:nvSpPr>
        <p:spPr>
          <a:xfrm>
            <a:off x="524740" y="620392"/>
            <a:ext cx="4413019" cy="5504688"/>
          </a:xfrm>
        </p:spPr>
        <p:txBody>
          <a:bodyPr>
            <a:normAutofit/>
          </a:bodyPr>
          <a:lstStyle/>
          <a:p>
            <a:r>
              <a:rPr lang="en-US" sz="5400" dirty="0">
                <a:solidFill>
                  <a:schemeClr val="bg1"/>
                </a:solidFill>
                <a:latin typeface="LEMON MILK" pitchFamily="2" charset="77"/>
              </a:rPr>
              <a:t>A Solution for Everyone</a:t>
            </a:r>
          </a:p>
        </p:txBody>
      </p:sp>
      <p:sp>
        <p:nvSpPr>
          <p:cNvPr id="4" name="Date Placeholder 3">
            <a:extLst>
              <a:ext uri="{FF2B5EF4-FFF2-40B4-BE49-F238E27FC236}">
                <a16:creationId xmlns:a16="http://schemas.microsoft.com/office/drawing/2014/main" id="{1C90DA14-CA1F-40D0-9F50-D3215BDAE3FA}"/>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9D2DE428-EFAC-4FA8-B12A-229CEAE72F8E}"/>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3B80F0A1-B1CA-4E17-93B0-BEDA94DCE8F5}"/>
              </a:ext>
            </a:extLst>
          </p:cNvPr>
          <p:cNvGraphicFramePr>
            <a:graphicFrameLocks noGrp="1"/>
          </p:cNvGraphicFramePr>
          <p:nvPr>
            <p:ph idx="1"/>
            <p:extLst>
              <p:ext uri="{D42A27DB-BD31-4B8C-83A1-F6EECF244321}">
                <p14:modId xmlns:p14="http://schemas.microsoft.com/office/powerpoint/2010/main" val="3069337974"/>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1393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41">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B16150D-D376-4A3B-A7CE-568957500CE8}"/>
              </a:ext>
            </a:extLst>
          </p:cNvPr>
          <p:cNvSpPr>
            <a:spLocks noGrp="1"/>
          </p:cNvSpPr>
          <p:nvPr>
            <p:ph type="title"/>
          </p:nvPr>
        </p:nvSpPr>
        <p:spPr>
          <a:xfrm>
            <a:off x="524740" y="620392"/>
            <a:ext cx="4352059" cy="5504688"/>
          </a:xfrm>
        </p:spPr>
        <p:txBody>
          <a:bodyPr>
            <a:normAutofit/>
          </a:bodyPr>
          <a:lstStyle/>
          <a:p>
            <a:r>
              <a:rPr lang="en-US" sz="6000" dirty="0">
                <a:solidFill>
                  <a:schemeClr val="bg1"/>
                </a:solidFill>
                <a:latin typeface="LEMON MILK" pitchFamily="2" charset="77"/>
              </a:rPr>
              <a:t>Other Steps Taken by STRS</a:t>
            </a:r>
          </a:p>
        </p:txBody>
      </p:sp>
      <p:sp>
        <p:nvSpPr>
          <p:cNvPr id="4" name="Date Placeholder 3">
            <a:extLst>
              <a:ext uri="{FF2B5EF4-FFF2-40B4-BE49-F238E27FC236}">
                <a16:creationId xmlns:a16="http://schemas.microsoft.com/office/drawing/2014/main" id="{1BB58F08-8580-4789-81A6-F6E1B6E93A94}"/>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a:solidFill>
                <a:schemeClr val="bg1">
                  <a:lumMod val="85000"/>
                </a:schemeClr>
              </a:solidFill>
            </a:endParaRPr>
          </a:p>
        </p:txBody>
      </p:sp>
      <p:sp>
        <p:nvSpPr>
          <p:cNvPr id="5" name="Footer Placeholder 4">
            <a:extLst>
              <a:ext uri="{FF2B5EF4-FFF2-40B4-BE49-F238E27FC236}">
                <a16:creationId xmlns:a16="http://schemas.microsoft.com/office/drawing/2014/main" id="{734B3BDD-C2D1-4664-9037-84ECAF7D07FE}"/>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38" name="Content Placeholder 2">
            <a:extLst>
              <a:ext uri="{FF2B5EF4-FFF2-40B4-BE49-F238E27FC236}">
                <a16:creationId xmlns:a16="http://schemas.microsoft.com/office/drawing/2014/main" id="{0BD41730-636E-4879-9491-27DDEAD1BA84}"/>
              </a:ext>
            </a:extLst>
          </p:cNvPr>
          <p:cNvGraphicFramePr>
            <a:graphicFrameLocks noGrp="1"/>
          </p:cNvGraphicFramePr>
          <p:nvPr>
            <p:ph idx="1"/>
            <p:extLst>
              <p:ext uri="{D42A27DB-BD31-4B8C-83A1-F6EECF244321}">
                <p14:modId xmlns:p14="http://schemas.microsoft.com/office/powerpoint/2010/main" val="57805159"/>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2613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C9421A2-1F8E-424E-AB16-343358644387}"/>
              </a:ext>
            </a:extLst>
          </p:cNvPr>
          <p:cNvSpPr>
            <a:spLocks noGrp="1"/>
          </p:cNvSpPr>
          <p:nvPr>
            <p:ph type="title"/>
          </p:nvPr>
        </p:nvSpPr>
        <p:spPr>
          <a:xfrm>
            <a:off x="524740" y="620392"/>
            <a:ext cx="4568468" cy="5504688"/>
          </a:xfrm>
        </p:spPr>
        <p:txBody>
          <a:bodyPr>
            <a:normAutofit/>
          </a:bodyPr>
          <a:lstStyle/>
          <a:p>
            <a:r>
              <a:rPr lang="en-US" sz="5400" dirty="0">
                <a:solidFill>
                  <a:schemeClr val="bg1"/>
                </a:solidFill>
                <a:latin typeface="LEMON MILK" pitchFamily="2" charset="77"/>
              </a:rPr>
              <a:t>Shared Sacrifice?</a:t>
            </a:r>
          </a:p>
        </p:txBody>
      </p:sp>
      <p:sp>
        <p:nvSpPr>
          <p:cNvPr id="3" name="Date Placeholder 2">
            <a:extLst>
              <a:ext uri="{FF2B5EF4-FFF2-40B4-BE49-F238E27FC236}">
                <a16:creationId xmlns:a16="http://schemas.microsoft.com/office/drawing/2014/main" id="{653BE5A2-5CD2-4CAA-BA8C-379ADB4DA27E}"/>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32469B6E-DFF1-460B-B23A-684453255488}"/>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5" name="Content Placeholder 2">
            <a:extLst>
              <a:ext uri="{FF2B5EF4-FFF2-40B4-BE49-F238E27FC236}">
                <a16:creationId xmlns:a16="http://schemas.microsoft.com/office/drawing/2014/main" id="{51D172DE-80E8-411A-9049-667041D9C571}"/>
              </a:ext>
            </a:extLst>
          </p:cNvPr>
          <p:cNvGraphicFramePr>
            <a:graphicFrameLocks noGrp="1"/>
          </p:cNvGraphicFramePr>
          <p:nvPr>
            <p:ph idx="1"/>
            <p:extLst>
              <p:ext uri="{D42A27DB-BD31-4B8C-83A1-F6EECF244321}">
                <p14:modId xmlns:p14="http://schemas.microsoft.com/office/powerpoint/2010/main" val="236861890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772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9C206AD-89CD-40DF-833E-6DA8260EF5A5}"/>
              </a:ext>
            </a:extLst>
          </p:cNvPr>
          <p:cNvSpPr>
            <a:spLocks noGrp="1"/>
          </p:cNvSpPr>
          <p:nvPr>
            <p:ph type="title"/>
          </p:nvPr>
        </p:nvSpPr>
        <p:spPr>
          <a:xfrm>
            <a:off x="524740" y="620392"/>
            <a:ext cx="4278907" cy="5504688"/>
          </a:xfrm>
        </p:spPr>
        <p:txBody>
          <a:bodyPr>
            <a:normAutofit/>
          </a:bodyPr>
          <a:lstStyle/>
          <a:p>
            <a:r>
              <a:rPr lang="en-US" sz="4800" dirty="0">
                <a:solidFill>
                  <a:schemeClr val="bg1"/>
                </a:solidFill>
                <a:latin typeface="LEMON MILK" pitchFamily="2" charset="77"/>
              </a:rPr>
              <a:t>ORTA Began Asking Questions</a:t>
            </a:r>
          </a:p>
        </p:txBody>
      </p:sp>
      <p:sp>
        <p:nvSpPr>
          <p:cNvPr id="4" name="Date Placeholder 3">
            <a:extLst>
              <a:ext uri="{FF2B5EF4-FFF2-40B4-BE49-F238E27FC236}">
                <a16:creationId xmlns:a16="http://schemas.microsoft.com/office/drawing/2014/main" id="{AA372D62-636D-4DBC-B2F1-25205CC0F9AE}"/>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5" name="Footer Placeholder 4">
            <a:extLst>
              <a:ext uri="{FF2B5EF4-FFF2-40B4-BE49-F238E27FC236}">
                <a16:creationId xmlns:a16="http://schemas.microsoft.com/office/drawing/2014/main" id="{C694ECF2-2FB5-456E-9286-43F5B672EC29}"/>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7" name="Content Placeholder 2">
            <a:extLst>
              <a:ext uri="{FF2B5EF4-FFF2-40B4-BE49-F238E27FC236}">
                <a16:creationId xmlns:a16="http://schemas.microsoft.com/office/drawing/2014/main" id="{E709F557-9DF1-4A68-AE5F-4C2B82C9D6FD}"/>
              </a:ext>
            </a:extLst>
          </p:cNvPr>
          <p:cNvGraphicFramePr>
            <a:graphicFrameLocks noGrp="1"/>
          </p:cNvGraphicFramePr>
          <p:nvPr>
            <p:ph idx="1"/>
            <p:extLst>
              <p:ext uri="{D42A27DB-BD31-4B8C-83A1-F6EECF244321}">
                <p14:modId xmlns:p14="http://schemas.microsoft.com/office/powerpoint/2010/main" val="33511624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36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0438064-F6F5-42C6-93EE-BD799E741CE7}"/>
              </a:ext>
            </a:extLst>
          </p:cNvPr>
          <p:cNvSpPr>
            <a:spLocks noGrp="1"/>
          </p:cNvSpPr>
          <p:nvPr>
            <p:ph type="title"/>
          </p:nvPr>
        </p:nvSpPr>
        <p:spPr>
          <a:xfrm>
            <a:off x="524740" y="620392"/>
            <a:ext cx="4717819" cy="5504688"/>
          </a:xfrm>
        </p:spPr>
        <p:txBody>
          <a:bodyPr>
            <a:normAutofit/>
          </a:bodyPr>
          <a:lstStyle/>
          <a:p>
            <a:r>
              <a:rPr lang="en-US" sz="5400" dirty="0">
                <a:solidFill>
                  <a:schemeClr val="bg1"/>
                </a:solidFill>
                <a:latin typeface="LEMON MILK" pitchFamily="2" charset="77"/>
              </a:rPr>
              <a:t>STRS Answers to Questions</a:t>
            </a:r>
          </a:p>
        </p:txBody>
      </p:sp>
      <p:sp>
        <p:nvSpPr>
          <p:cNvPr id="3" name="Date Placeholder 2">
            <a:extLst>
              <a:ext uri="{FF2B5EF4-FFF2-40B4-BE49-F238E27FC236}">
                <a16:creationId xmlns:a16="http://schemas.microsoft.com/office/drawing/2014/main" id="{49517F16-4EF4-4619-A51E-9D466806B746}"/>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48F26485-EAE9-4BB6-9F16-CF801F2F8291}"/>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5" name="Content Placeholder 2">
            <a:extLst>
              <a:ext uri="{FF2B5EF4-FFF2-40B4-BE49-F238E27FC236}">
                <a16:creationId xmlns:a16="http://schemas.microsoft.com/office/drawing/2014/main" id="{8BF0D626-B642-4E4C-8CD2-44516B97C6C5}"/>
              </a:ext>
            </a:extLst>
          </p:cNvPr>
          <p:cNvGraphicFramePr>
            <a:graphicFrameLocks noGrp="1"/>
          </p:cNvGraphicFramePr>
          <p:nvPr>
            <p:ph idx="1"/>
            <p:extLst>
              <p:ext uri="{D42A27DB-BD31-4B8C-83A1-F6EECF244321}">
                <p14:modId xmlns:p14="http://schemas.microsoft.com/office/powerpoint/2010/main" val="368615047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5292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8CC48A0-F78F-44C8-ADCF-B5E475BAE7D8}"/>
              </a:ext>
            </a:extLst>
          </p:cNvPr>
          <p:cNvSpPr>
            <a:spLocks noGrp="1"/>
          </p:cNvSpPr>
          <p:nvPr>
            <p:ph type="title"/>
          </p:nvPr>
        </p:nvSpPr>
        <p:spPr>
          <a:xfrm>
            <a:off x="524741" y="620392"/>
            <a:ext cx="3808268" cy="5504688"/>
          </a:xfrm>
        </p:spPr>
        <p:txBody>
          <a:bodyPr>
            <a:normAutofit/>
          </a:bodyPr>
          <a:lstStyle/>
          <a:p>
            <a:r>
              <a:rPr lang="en-US" sz="6000" dirty="0">
                <a:solidFill>
                  <a:schemeClr val="bg1"/>
                </a:solidFill>
                <a:latin typeface="LEMON MILK" pitchFamily="2" charset="77"/>
              </a:rPr>
              <a:t>Enough is Enough</a:t>
            </a:r>
          </a:p>
        </p:txBody>
      </p:sp>
      <p:sp>
        <p:nvSpPr>
          <p:cNvPr id="3" name="Date Placeholder 2">
            <a:extLst>
              <a:ext uri="{FF2B5EF4-FFF2-40B4-BE49-F238E27FC236}">
                <a16:creationId xmlns:a16="http://schemas.microsoft.com/office/drawing/2014/main" id="{CD978CB6-DCF1-4BC3-8E9B-C74F7126AACD}"/>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AB6B5B8B-CA3B-45F8-9D1F-02EFBC619957}"/>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5" name="Content Placeholder 2">
            <a:extLst>
              <a:ext uri="{FF2B5EF4-FFF2-40B4-BE49-F238E27FC236}">
                <a16:creationId xmlns:a16="http://schemas.microsoft.com/office/drawing/2014/main" id="{57C601D8-9F4E-4E50-90B4-4D3D6BCACDE0}"/>
              </a:ext>
            </a:extLst>
          </p:cNvPr>
          <p:cNvGraphicFramePr>
            <a:graphicFrameLocks noGrp="1"/>
          </p:cNvGraphicFramePr>
          <p:nvPr>
            <p:ph idx="1"/>
            <p:extLst>
              <p:ext uri="{D42A27DB-BD31-4B8C-83A1-F6EECF244321}">
                <p14:modId xmlns:p14="http://schemas.microsoft.com/office/powerpoint/2010/main" val="672596440"/>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571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1D537D8-50E0-4F08-AB57-C7D7BB0E6856}"/>
              </a:ext>
            </a:extLst>
          </p:cNvPr>
          <p:cNvSpPr>
            <a:spLocks noGrp="1"/>
          </p:cNvSpPr>
          <p:nvPr>
            <p:ph type="title"/>
          </p:nvPr>
        </p:nvSpPr>
        <p:spPr>
          <a:xfrm>
            <a:off x="524740" y="620392"/>
            <a:ext cx="4266716" cy="5504688"/>
          </a:xfrm>
        </p:spPr>
        <p:txBody>
          <a:bodyPr>
            <a:normAutofit/>
          </a:bodyPr>
          <a:lstStyle/>
          <a:p>
            <a:r>
              <a:rPr lang="en-US" sz="6000" dirty="0">
                <a:solidFill>
                  <a:schemeClr val="bg1"/>
                </a:solidFill>
                <a:latin typeface="LEMON MILK" pitchFamily="2" charset="77"/>
              </a:rPr>
              <a:t>Forensic Audit Details</a:t>
            </a:r>
          </a:p>
        </p:txBody>
      </p:sp>
      <p:sp>
        <p:nvSpPr>
          <p:cNvPr id="3" name="Date Placeholder 2">
            <a:extLst>
              <a:ext uri="{FF2B5EF4-FFF2-40B4-BE49-F238E27FC236}">
                <a16:creationId xmlns:a16="http://schemas.microsoft.com/office/drawing/2014/main" id="{02915FD8-7098-4EC9-A2D2-5E7E4EBF70F8}"/>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dirty="0">
              <a:solidFill>
                <a:schemeClr val="bg1">
                  <a:lumMod val="85000"/>
                </a:schemeClr>
              </a:solidFill>
            </a:endParaRPr>
          </a:p>
        </p:txBody>
      </p:sp>
      <p:sp>
        <p:nvSpPr>
          <p:cNvPr id="4" name="Footer Placeholder 3">
            <a:extLst>
              <a:ext uri="{FF2B5EF4-FFF2-40B4-BE49-F238E27FC236}">
                <a16:creationId xmlns:a16="http://schemas.microsoft.com/office/drawing/2014/main" id="{9FE77EFB-7380-483D-939C-07583B4F66C8}"/>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dirty="0"/>
          </a:p>
        </p:txBody>
      </p:sp>
      <p:graphicFrame>
        <p:nvGraphicFramePr>
          <p:cNvPr id="5" name="Content Placeholder 2">
            <a:extLst>
              <a:ext uri="{FF2B5EF4-FFF2-40B4-BE49-F238E27FC236}">
                <a16:creationId xmlns:a16="http://schemas.microsoft.com/office/drawing/2014/main" id="{102AC819-2370-42E3-8EE6-578BCA2BD875}"/>
              </a:ext>
            </a:extLst>
          </p:cNvPr>
          <p:cNvGraphicFramePr>
            <a:graphicFrameLocks noGrp="1"/>
          </p:cNvGraphicFramePr>
          <p:nvPr>
            <p:ph idx="1"/>
            <p:extLst>
              <p:ext uri="{D42A27DB-BD31-4B8C-83A1-F6EECF244321}">
                <p14:modId xmlns:p14="http://schemas.microsoft.com/office/powerpoint/2010/main" val="3747250797"/>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5270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B819A166-7571-4003-A6B8-B62034C3ED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0824425-D9AF-4F6F-8094-14A3F0F97BD4}"/>
              </a:ext>
            </a:extLst>
          </p:cNvPr>
          <p:cNvSpPr>
            <a:spLocks noGrp="1"/>
          </p:cNvSpPr>
          <p:nvPr>
            <p:ph type="title"/>
          </p:nvPr>
        </p:nvSpPr>
        <p:spPr>
          <a:xfrm>
            <a:off x="329184" y="620392"/>
            <a:ext cx="4584192" cy="5504688"/>
          </a:xfrm>
        </p:spPr>
        <p:txBody>
          <a:bodyPr>
            <a:normAutofit/>
          </a:bodyPr>
          <a:lstStyle/>
          <a:p>
            <a:r>
              <a:rPr lang="en-US" sz="6000" dirty="0">
                <a:solidFill>
                  <a:schemeClr val="bg1"/>
                </a:solidFill>
                <a:latin typeface="LEMON MILK" pitchFamily="2" charset="77"/>
              </a:rPr>
              <a:t>February 2021 </a:t>
            </a:r>
            <a:br>
              <a:rPr lang="en-US" sz="6000" dirty="0">
                <a:solidFill>
                  <a:schemeClr val="bg1"/>
                </a:solidFill>
                <a:latin typeface="LEMON MILK" pitchFamily="2" charset="77"/>
              </a:rPr>
            </a:br>
            <a:r>
              <a:rPr lang="en-US" sz="6000" dirty="0">
                <a:solidFill>
                  <a:schemeClr val="bg1"/>
                </a:solidFill>
                <a:latin typeface="LEMON MILK" pitchFamily="2" charset="77"/>
              </a:rPr>
              <a:t>Mr. </a:t>
            </a:r>
            <a:r>
              <a:rPr lang="en-US" sz="6000" dirty="0" err="1">
                <a:solidFill>
                  <a:schemeClr val="bg1"/>
                </a:solidFill>
                <a:latin typeface="LEMON MILK" pitchFamily="2" charset="77"/>
              </a:rPr>
              <a:t>Siedle</a:t>
            </a:r>
            <a:r>
              <a:rPr lang="en-US" sz="6000" dirty="0">
                <a:solidFill>
                  <a:schemeClr val="bg1"/>
                </a:solidFill>
                <a:latin typeface="LEMON MILK" pitchFamily="2" charset="77"/>
              </a:rPr>
              <a:t> Begins His Work</a:t>
            </a:r>
          </a:p>
        </p:txBody>
      </p:sp>
      <p:sp>
        <p:nvSpPr>
          <p:cNvPr id="3" name="Date Placeholder 2">
            <a:extLst>
              <a:ext uri="{FF2B5EF4-FFF2-40B4-BE49-F238E27FC236}">
                <a16:creationId xmlns:a16="http://schemas.microsoft.com/office/drawing/2014/main" id="{ECAC3943-1D74-4B01-A09D-6FB4E0651813}"/>
              </a:ext>
            </a:extLst>
          </p:cNvPr>
          <p:cNvSpPr>
            <a:spLocks noGrp="1"/>
          </p:cNvSpPr>
          <p:nvPr>
            <p:ph type="dt" sz="half" idx="10"/>
          </p:nvPr>
        </p:nvSpPr>
        <p:spPr>
          <a:xfrm>
            <a:off x="593763" y="6356350"/>
            <a:ext cx="2743200" cy="365125"/>
          </a:xfrm>
        </p:spPr>
        <p:txBody>
          <a:bodyPr>
            <a:normAutofit/>
          </a:bodyPr>
          <a:lstStyle/>
          <a:p>
            <a:pPr>
              <a:spcAft>
                <a:spcPts val="600"/>
              </a:spcAft>
            </a:pPr>
            <a:endParaRPr lang="en-US">
              <a:solidFill>
                <a:schemeClr val="bg1">
                  <a:lumMod val="85000"/>
                </a:schemeClr>
              </a:solidFill>
            </a:endParaRPr>
          </a:p>
        </p:txBody>
      </p:sp>
      <p:sp>
        <p:nvSpPr>
          <p:cNvPr id="4" name="Footer Placeholder 3">
            <a:extLst>
              <a:ext uri="{FF2B5EF4-FFF2-40B4-BE49-F238E27FC236}">
                <a16:creationId xmlns:a16="http://schemas.microsoft.com/office/drawing/2014/main" id="{9A6AE035-6F62-4624-B8EB-631BB4912DA6}"/>
              </a:ext>
            </a:extLst>
          </p:cNvPr>
          <p:cNvSpPr>
            <a:spLocks noGrp="1"/>
          </p:cNvSpPr>
          <p:nvPr>
            <p:ph type="ftr" sz="quarter" idx="11"/>
          </p:nvPr>
        </p:nvSpPr>
        <p:spPr>
          <a:xfrm>
            <a:off x="4038600" y="6356350"/>
            <a:ext cx="4114800" cy="365125"/>
          </a:xfrm>
        </p:spPr>
        <p:txBody>
          <a:bodyPr>
            <a:normAutofit/>
          </a:bodyPr>
          <a:lstStyle/>
          <a:p>
            <a:pPr>
              <a:spcAft>
                <a:spcPts val="600"/>
              </a:spcAft>
            </a:pPr>
            <a:endParaRPr lang="en-US"/>
          </a:p>
        </p:txBody>
      </p:sp>
      <p:graphicFrame>
        <p:nvGraphicFramePr>
          <p:cNvPr id="6" name="Content Placeholder 3">
            <a:extLst>
              <a:ext uri="{FF2B5EF4-FFF2-40B4-BE49-F238E27FC236}">
                <a16:creationId xmlns:a16="http://schemas.microsoft.com/office/drawing/2014/main" id="{61723BD3-16C7-4733-9A76-3289737017F5}"/>
              </a:ext>
            </a:extLst>
          </p:cNvPr>
          <p:cNvGraphicFramePr>
            <a:graphicFrameLocks noGrp="1"/>
          </p:cNvGraphicFramePr>
          <p:nvPr>
            <p:ph idx="1"/>
            <p:extLst>
              <p:ext uri="{D42A27DB-BD31-4B8C-83A1-F6EECF244321}">
                <p14:modId xmlns:p14="http://schemas.microsoft.com/office/powerpoint/2010/main" val="3459840798"/>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644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549</TotalTime>
  <Words>1828</Words>
  <Application>Microsoft Office PowerPoint</Application>
  <PresentationFormat>Widescreen</PresentationFormat>
  <Paragraphs>86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LEMON MILK</vt:lpstr>
      <vt:lpstr>Office Theme</vt:lpstr>
      <vt:lpstr>ORTA Forensic Audit Update 2021</vt:lpstr>
      <vt:lpstr>Key Milestones of The ORTA Forensic Audit</vt:lpstr>
      <vt:lpstr>Other Steps Taken by STRS</vt:lpstr>
      <vt:lpstr>Shared Sacrifice?</vt:lpstr>
      <vt:lpstr>ORTA Began Asking Questions</vt:lpstr>
      <vt:lpstr>STRS Answers to Questions</vt:lpstr>
      <vt:lpstr>Enough is Enough</vt:lpstr>
      <vt:lpstr>Forensic Audit Details</vt:lpstr>
      <vt:lpstr>February 2021  Mr. Siedle Begins His Work</vt:lpstr>
      <vt:lpstr>STRS Refuses to Provide Information</vt:lpstr>
      <vt:lpstr>Forensic Audit Seeks Ohio Supreme Court Help</vt:lpstr>
      <vt:lpstr>What Did the Forensic Audit Find?</vt:lpstr>
      <vt:lpstr>Forensic Audit Findings Continued</vt:lpstr>
      <vt:lpstr>Forensic Audit Findings Continued</vt:lpstr>
      <vt:lpstr>Forensic Audit Findings Continued</vt:lpstr>
      <vt:lpstr>Forensic Audit Findings Continued</vt:lpstr>
      <vt:lpstr>STRS Response to the Siedle Report</vt:lpstr>
      <vt:lpstr>What is next?</vt:lpstr>
      <vt:lpstr>What has ORTA done?</vt:lpstr>
      <vt:lpstr>A Solution for Everyone</vt:lpstr>
      <vt:lpstr>A Solution for Everyone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 Spring 2021</dc:title>
  <dc:creator>Robin Rayfield</dc:creator>
  <cp:lastModifiedBy>Hartman, Cindy</cp:lastModifiedBy>
  <cp:revision>27</cp:revision>
  <dcterms:created xsi:type="dcterms:W3CDTF">2021-04-26T17:46:00Z</dcterms:created>
  <dcterms:modified xsi:type="dcterms:W3CDTF">2021-10-26T19:12:30Z</dcterms:modified>
</cp:coreProperties>
</file>